
<file path=[Content_Types].xml><?xml version="1.0" encoding="utf-8"?>
<Types xmlns="http://schemas.openxmlformats.org/package/2006/content-types">
  <Override PartName="/ppt/embeddings/oleObject24.bin" ContentType="application/vnd.openxmlformats-officedocument.oleObject"/>
  <Override PartName="/ppt/slides/slide14.xml" ContentType="application/vnd.openxmlformats-officedocument.presentationml.slide+xml"/>
  <Override PartName="/ppt/embeddings/oleObject8.bin" ContentType="application/vnd.openxmlformats-officedocument.oleObject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Override PartName="/ppt/embeddings/oleObject16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embeddings/oleObject31.bin" ContentType="application/vnd.openxmlformats-officedocument.oleObject"/>
  <Override PartName="/ppt/slides/slide5.xml" ContentType="application/vnd.openxmlformats-officedocument.presentationml.slide+xml"/>
  <Override PartName="/ppt/embeddings/oleObject40.bin" ContentType="application/vnd.openxmlformats-officedocument.oleObject"/>
  <Override PartName="/ppt/notesSlides/notesSlide9.xml" ContentType="application/vnd.openxmlformats-officedocument.presentationml.notesSlide+xml"/>
  <Override PartName="/ppt/embeddings/oleObject23.bin" ContentType="application/vnd.openxmlformats-officedocument.oleObject"/>
  <Override PartName="/ppt/embeddings/oleObject39.bin" ContentType="application/vnd.openxmlformats-officedocument.oleObject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7.bin" ContentType="application/vnd.openxmlformats-officedocument.oleObject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oleObject15.bin" ContentType="application/vnd.openxmlformats-officedocument.oleObject"/>
  <Override PartName="/ppt/handoutMasters/handoutMaster1.xml" ContentType="application/vnd.openxmlformats-officedocument.presentationml.handoutMaster+xml"/>
  <Override PartName="/ppt/embeddings/oleObject37.bin" ContentType="application/vnd.openxmlformats-officedocument.oleObject"/>
  <Default Extension="vml" ContentType="application/vnd.openxmlformats-officedocument.vmlDrawing"/>
  <Override PartName="/ppt/embeddings/oleObject30.bin" ContentType="application/vnd.openxmlformats-officedocument.oleObject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embeddings/oleObject22.bin" ContentType="application/vnd.openxmlformats-officedocument.oleObject"/>
  <Override PartName="/ppt/embeddings/oleObject38.bin" ContentType="application/vnd.openxmlformats-officedocument.oleObject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4.bin" ContentType="application/vnd.openxmlformats-officedocument.oleObject"/>
  <Override PartName="/ppt/presProps.xml" ContentType="application/vnd.openxmlformats-officedocument.presentationml.presProps+xml"/>
  <Override PartName="/ppt/embeddings/oleObject36.bin" ContentType="application/vnd.openxmlformats-officedocument.oleObject"/>
  <Default Extension="pict" ContentType="image/pict"/>
  <Override PartName="/ppt/embeddings/oleObject12.bin" ContentType="application/vnd.openxmlformats-officedocument.oleObject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embeddings/oleObject21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3.bin" ContentType="application/vnd.openxmlformats-officedocument.oleObject"/>
  <Override PartName="/ppt/embeddings/oleObject35.bin" ContentType="application/vnd.openxmlformats-officedocument.oleObject"/>
  <Override PartName="/ppt/slides/slide9.xml" ContentType="application/vnd.openxmlformats-officedocument.presentationml.slide+xml"/>
  <Override PartName="/ppt/embeddings/oleObject44.bin" ContentType="application/vnd.openxmlformats-officedocument.oleObject"/>
  <Override PartName="/ppt/embeddings/oleObject11.bin" ContentType="application/vnd.openxmlformats-officedocument.oleObject"/>
  <Override PartName="/ppt/slides/slide2.xml" ContentType="application/vnd.openxmlformats-officedocument.presentationml.slide+xml"/>
  <Override PartName="/ppt/embeddings/oleObject27.bin" ContentType="application/vnd.openxmlformats-officedocument.oleObject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embeddings/oleObject2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9.bin" ContentType="application/vnd.openxmlformats-officedocument.oleObject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theme/theme3.xml" ContentType="application/vnd.openxmlformats-officedocument.theme+xml"/>
  <Override PartName="/ppt/embeddings/oleObject34.bin" ContentType="application/vnd.openxmlformats-officedocument.oleObject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embeddings/oleObject43.bin" ContentType="application/vnd.openxmlformats-officedocument.oleObject"/>
  <Override PartName="/ppt/embeddings/oleObject10.bin" ContentType="application/vnd.openxmlformats-officedocument.oleObject"/>
  <Override PartName="/ppt/slides/slide1.xml" ContentType="application/vnd.openxmlformats-officedocument.presentationml.slide+xml"/>
  <Override PartName="/ppt/embeddings/oleObject26.bin" ContentType="application/vnd.openxmlformats-officedocument.oleObject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embeddings/oleObject3.bin" ContentType="application/vnd.openxmlformats-officedocument.oleObject"/>
  <Override PartName="/ppt/embeddings/oleObject18.bin" ContentType="application/vnd.openxmlformats-officedocument.oleObject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embeddings/oleObject33.bin" ContentType="application/vnd.openxmlformats-officedocument.oleObject"/>
  <Override PartName="/ppt/slides/slide7.xml" ContentType="application/vnd.openxmlformats-officedocument.presentationml.slide+xml"/>
  <Override PartName="/ppt/embeddings/oleObject42.bin" ContentType="application/vnd.openxmlformats-officedocument.oleObject"/>
  <Override PartName="/ppt/embeddings/oleObject25.bin" ContentType="application/vnd.openxmlformats-officedocument.oleObject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embeddings/oleObject17.bin" ContentType="application/vnd.openxmlformats-officedocument.oleObject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embeddings/oleObject32.bin" ContentType="application/vnd.openxmlformats-officedocument.oleObject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6.xml" ContentType="application/vnd.openxmlformats-officedocument.presentationml.slide+xml"/>
  <Override PartName="/ppt/embeddings/oleObject41.bin" ContentType="application/vnd.openxmlformats-officedocument.oleObject"/>
  <Default Extension="rels" ContentType="application/vnd.openxmlformats-package.relationships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0" r:id="rId2"/>
    <p:sldId id="265" r:id="rId3"/>
    <p:sldId id="270" r:id="rId4"/>
    <p:sldId id="301" r:id="rId5"/>
    <p:sldId id="290" r:id="rId6"/>
    <p:sldId id="267" r:id="rId7"/>
    <p:sldId id="291" r:id="rId8"/>
    <p:sldId id="292" r:id="rId9"/>
    <p:sldId id="294" r:id="rId10"/>
    <p:sldId id="295" r:id="rId11"/>
    <p:sldId id="271" r:id="rId12"/>
    <p:sldId id="280" r:id="rId13"/>
    <p:sldId id="281" r:id="rId14"/>
    <p:sldId id="282" r:id="rId15"/>
    <p:sldId id="283" r:id="rId16"/>
    <p:sldId id="296" r:id="rId17"/>
    <p:sldId id="285" r:id="rId18"/>
    <p:sldId id="299" r:id="rId19"/>
    <p:sldId id="288" r:id="rId20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FFF915"/>
    </p:penClr>
  </p:showPr>
  <p:clrMru>
    <a:srgbClr val="FFBBCB"/>
    <a:srgbClr val="0AB30A"/>
    <a:srgbClr val="D00702"/>
    <a:srgbClr val="30E4FF"/>
    <a:srgbClr val="B30623"/>
    <a:srgbClr val="FF9A94"/>
    <a:srgbClr val="C7FEFF"/>
    <a:srgbClr val="435556"/>
    <a:srgbClr val="E7E7E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4754" autoAdjust="0"/>
    <p:restoredTop sz="94660"/>
  </p:normalViewPr>
  <p:slideViewPr>
    <p:cSldViewPr>
      <p:cViewPr>
        <p:scale>
          <a:sx n="150" d="100"/>
          <a:sy n="150" d="100"/>
        </p:scale>
        <p:origin x="-1528" y="-10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ict"/><Relationship Id="rId4" Type="http://schemas.openxmlformats.org/officeDocument/2006/relationships/image" Target="../media/image5.pict"/><Relationship Id="rId5" Type="http://schemas.openxmlformats.org/officeDocument/2006/relationships/image" Target="../media/image6.pict"/><Relationship Id="rId6" Type="http://schemas.openxmlformats.org/officeDocument/2006/relationships/image" Target="../media/image7.pict"/><Relationship Id="rId1" Type="http://schemas.openxmlformats.org/officeDocument/2006/relationships/image" Target="../media/image2.pict"/><Relationship Id="rId2" Type="http://schemas.openxmlformats.org/officeDocument/2006/relationships/image" Target="../media/image3.pict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ict"/><Relationship Id="rId4" Type="http://schemas.openxmlformats.org/officeDocument/2006/relationships/image" Target="../media/image70.pict"/><Relationship Id="rId5" Type="http://schemas.openxmlformats.org/officeDocument/2006/relationships/image" Target="../media/image71.pict"/><Relationship Id="rId1" Type="http://schemas.openxmlformats.org/officeDocument/2006/relationships/image" Target="../media/image67.pict"/><Relationship Id="rId2" Type="http://schemas.openxmlformats.org/officeDocument/2006/relationships/image" Target="../media/image68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ict"/><Relationship Id="rId2" Type="http://schemas.openxmlformats.org/officeDocument/2006/relationships/image" Target="../media/image7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Relationship Id="rId2" Type="http://schemas.openxmlformats.org/officeDocument/2006/relationships/image" Target="../media/image11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ict"/><Relationship Id="rId4" Type="http://schemas.openxmlformats.org/officeDocument/2006/relationships/image" Target="../media/image17.pict"/><Relationship Id="rId5" Type="http://schemas.openxmlformats.org/officeDocument/2006/relationships/image" Target="../media/image18.pict"/><Relationship Id="rId6" Type="http://schemas.openxmlformats.org/officeDocument/2006/relationships/image" Target="../media/image19.pict"/><Relationship Id="rId7" Type="http://schemas.openxmlformats.org/officeDocument/2006/relationships/image" Target="../media/image20.pict"/><Relationship Id="rId8" Type="http://schemas.openxmlformats.org/officeDocument/2006/relationships/image" Target="../media/image21.pict"/><Relationship Id="rId1" Type="http://schemas.openxmlformats.org/officeDocument/2006/relationships/image" Target="../media/image14.pict"/><Relationship Id="rId2" Type="http://schemas.openxmlformats.org/officeDocument/2006/relationships/image" Target="../media/image15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Relationship Id="rId2" Type="http://schemas.openxmlformats.org/officeDocument/2006/relationships/image" Target="../media/image26.pict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ict"/><Relationship Id="rId4" Type="http://schemas.openxmlformats.org/officeDocument/2006/relationships/image" Target="../media/image33.pict"/><Relationship Id="rId5" Type="http://schemas.openxmlformats.org/officeDocument/2006/relationships/image" Target="../media/image34.pict"/><Relationship Id="rId1" Type="http://schemas.openxmlformats.org/officeDocument/2006/relationships/image" Target="../media/image30.pict"/><Relationship Id="rId2" Type="http://schemas.openxmlformats.org/officeDocument/2006/relationships/image" Target="../media/image31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ict"/><Relationship Id="rId2" Type="http://schemas.openxmlformats.org/officeDocument/2006/relationships/image" Target="../media/image40.pict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ict"/><Relationship Id="rId4" Type="http://schemas.openxmlformats.org/officeDocument/2006/relationships/image" Target="../media/image48.pict"/><Relationship Id="rId1" Type="http://schemas.openxmlformats.org/officeDocument/2006/relationships/image" Target="../media/image45.pict"/><Relationship Id="rId2" Type="http://schemas.openxmlformats.org/officeDocument/2006/relationships/image" Target="../media/image46.pict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ict"/><Relationship Id="rId4" Type="http://schemas.openxmlformats.org/officeDocument/2006/relationships/image" Target="../media/image55.pict"/><Relationship Id="rId5" Type="http://schemas.openxmlformats.org/officeDocument/2006/relationships/image" Target="../media/image56.pict"/><Relationship Id="rId6" Type="http://schemas.openxmlformats.org/officeDocument/2006/relationships/image" Target="../media/image57.pict"/><Relationship Id="rId7" Type="http://schemas.openxmlformats.org/officeDocument/2006/relationships/image" Target="../media/image58.pict"/><Relationship Id="rId1" Type="http://schemas.openxmlformats.org/officeDocument/2006/relationships/image" Target="../media/image52.pict"/><Relationship Id="rId2" Type="http://schemas.openxmlformats.org/officeDocument/2006/relationships/image" Target="../media/image53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ict"/><Relationship Id="rId2" Type="http://schemas.openxmlformats.org/officeDocument/2006/relationships/image" Target="../media/image63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23C2367-DE2D-4C32-BC7E-6038E7D803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12" charset="0"/>
              </a:defRPr>
            </a:lvl1pPr>
          </a:lstStyle>
          <a:p>
            <a:fld id="{D17E86D4-8702-470D-9714-791375C5EC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E86D4-8702-470D-9714-791375C5ECC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48" charset="0"/>
              <a:ea typeface="ＭＳ Ｐゴシック" pitchFamily="-48" charset="-128"/>
              <a:cs typeface="ＭＳ Ｐゴシック" pitchFamily="-48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BCBE70-C57C-4EB9-80D7-E0BE9CB88216}" type="slidenum">
              <a:rPr lang="en-US" smtClean="0">
                <a:latin typeface="Arial" pitchFamily="-48" charset="0"/>
                <a:ea typeface="ＭＳ Ｐゴシック" pitchFamily="-48" charset="-128"/>
                <a:cs typeface="ＭＳ Ｐゴシック" pitchFamily="-48" charset="-128"/>
              </a:rPr>
              <a:pPr/>
              <a:t>12</a:t>
            </a:fld>
            <a:endParaRPr lang="en-US" smtClean="0">
              <a:latin typeface="Arial" pitchFamily="-48" charset="0"/>
              <a:ea typeface="ＭＳ Ｐゴシック" pitchFamily="-48" charset="-128"/>
              <a:cs typeface="ＭＳ Ｐゴシック" pitchFamily="-4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48" charset="0"/>
              <a:ea typeface="ＭＳ Ｐゴシック" pitchFamily="-48" charset="-128"/>
              <a:cs typeface="ＭＳ Ｐゴシック" pitchFamily="-48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57DFE-CFED-4274-BE03-F88339DC9B97}" type="slidenum">
              <a:rPr lang="en-US" smtClean="0">
                <a:latin typeface="Arial" pitchFamily="-48" charset="0"/>
                <a:ea typeface="ＭＳ Ｐゴシック" pitchFamily="-48" charset="-128"/>
                <a:cs typeface="ＭＳ Ｐゴシック" pitchFamily="-48" charset="-128"/>
              </a:rPr>
              <a:pPr/>
              <a:t>13</a:t>
            </a:fld>
            <a:endParaRPr lang="en-US" smtClean="0">
              <a:latin typeface="Arial" pitchFamily="-48" charset="0"/>
              <a:ea typeface="ＭＳ Ｐゴシック" pitchFamily="-48" charset="-128"/>
              <a:cs typeface="ＭＳ Ｐゴシック" pitchFamily="-4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-48" charset="0"/>
              <a:ea typeface="ＭＳ Ｐゴシック" pitchFamily="-48" charset="-128"/>
              <a:cs typeface="ＭＳ Ｐゴシック" pitchFamily="-48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78D6D8-9DCE-446E-BC03-196334ADB675}" type="slidenum">
              <a:rPr lang="en-US" smtClean="0">
                <a:latin typeface="Arial" pitchFamily="-48" charset="0"/>
                <a:ea typeface="ＭＳ Ｐゴシック" pitchFamily="-48" charset="-128"/>
                <a:cs typeface="ＭＳ Ｐゴシック" pitchFamily="-48" charset="-128"/>
              </a:rPr>
              <a:pPr/>
              <a:t>14</a:t>
            </a:fld>
            <a:endParaRPr lang="en-US" smtClean="0">
              <a:latin typeface="Arial" pitchFamily="-48" charset="0"/>
              <a:ea typeface="ＭＳ Ｐゴシック" pitchFamily="-48" charset="-128"/>
              <a:cs typeface="ＭＳ Ｐゴシック" pitchFamily="-48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3D654-7F1F-45EA-A4CD-1C6690C9FC00}" type="slidenum">
              <a:rPr lang="en-US">
                <a:latin typeface="Arial" pitchFamily="-48" charset="0"/>
                <a:ea typeface="ＭＳ Ｐゴシック" pitchFamily="-48" charset="-128"/>
                <a:cs typeface="ＭＳ Ｐゴシック" pitchFamily="-48" charset="-128"/>
              </a:rPr>
              <a:pPr/>
              <a:t>15</a:t>
            </a:fld>
            <a:endParaRPr lang="en-US">
              <a:latin typeface="Arial" pitchFamily="-48" charset="0"/>
              <a:ea typeface="ＭＳ Ｐゴシック" pitchFamily="-48" charset="-128"/>
              <a:cs typeface="ＭＳ Ｐゴシック" pitchFamily="-48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48" charset="0"/>
              <a:ea typeface="ＭＳ Ｐゴシック" pitchFamily="-48" charset="-128"/>
              <a:cs typeface="ＭＳ Ｐゴシック" pitchFamily="-48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E86D4-8702-470D-9714-791375C5ECC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48" charset="0"/>
              <a:ea typeface="ＭＳ Ｐゴシック" pitchFamily="-48" charset="-128"/>
              <a:cs typeface="ＭＳ Ｐゴシック" pitchFamily="-48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E9103-64FB-4A66-B748-E286B7173053}" type="slidenum">
              <a:rPr lang="en-US" smtClean="0">
                <a:latin typeface="Arial" pitchFamily="-48" charset="0"/>
                <a:ea typeface="ＭＳ Ｐゴシック" pitchFamily="-48" charset="-128"/>
                <a:cs typeface="ＭＳ Ｐゴシック" pitchFamily="-48" charset="-128"/>
              </a:rPr>
              <a:pPr/>
              <a:t>17</a:t>
            </a:fld>
            <a:endParaRPr lang="en-US" smtClean="0">
              <a:latin typeface="Arial" pitchFamily="-48" charset="0"/>
              <a:ea typeface="ＭＳ Ｐゴシック" pitchFamily="-48" charset="-128"/>
              <a:cs typeface="ＭＳ Ｐゴシック" pitchFamily="-48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E86D4-8702-470D-9714-791375C5ECC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48" charset="0"/>
              <a:ea typeface="ＭＳ Ｐゴシック" pitchFamily="-48" charset="-128"/>
              <a:cs typeface="ＭＳ Ｐゴシック" pitchFamily="-48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98A22-6846-4378-A78B-7BEBA634F8A7}" type="slidenum">
              <a:rPr lang="en-US" smtClean="0">
                <a:latin typeface="Arial" pitchFamily="-48" charset="0"/>
                <a:ea typeface="ＭＳ Ｐゴシック" pitchFamily="-48" charset="-128"/>
                <a:cs typeface="ＭＳ Ｐゴシック" pitchFamily="-48" charset="-128"/>
              </a:rPr>
              <a:pPr/>
              <a:t>19</a:t>
            </a:fld>
            <a:endParaRPr lang="en-US" smtClean="0">
              <a:latin typeface="Arial" pitchFamily="-48" charset="0"/>
              <a:ea typeface="ＭＳ Ｐゴシック" pitchFamily="-48" charset="-128"/>
              <a:cs typeface="ＭＳ Ｐゴシック" pitchFamily="-4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E86D4-8702-470D-9714-791375C5ECC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E86D4-8702-470D-9714-791375C5ECC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E86D4-8702-470D-9714-791375C5ECC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E86D4-8702-470D-9714-791375C5ECC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E86D4-8702-470D-9714-791375C5ECC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E86D4-8702-470D-9714-791375C5ECC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E86D4-8702-470D-9714-791375C5ECC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E86D4-8702-470D-9714-791375C5ECC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9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Pershan/LAMXIV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E62F52A-8C95-439D-8657-6C61E7C718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Pershan</a:t>
            </a:r>
            <a:r>
              <a:rPr lang="en-US" dirty="0" smtClean="0"/>
              <a:t>/LAMXIV</a:t>
            </a:r>
          </a:p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71C6CFF-266D-4F5D-AF09-CB3819B8E1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810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371600"/>
            <a:ext cx="7848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629400"/>
            <a:ext cx="518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Pershan/LAMXIV</a:t>
            </a:r>
          </a:p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pitchFamily="-112" charset="0"/>
              </a:defRPr>
            </a:lvl1pPr>
          </a:lstStyle>
          <a:p>
            <a:r>
              <a:rPr lang="en-US"/>
              <a:t>Slide </a:t>
            </a:r>
            <a:fld id="{F2FC13C1-9A53-4048-B7B3-A960575C7D2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" name="Picture 7" descr="New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52400"/>
            <a:ext cx="14351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760A1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760A1F"/>
          </a:solidFill>
          <a:latin typeface="Times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760A1F"/>
          </a:solidFill>
          <a:latin typeface="Times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760A1F"/>
          </a:solidFill>
          <a:latin typeface="Times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760A1F"/>
          </a:solidFill>
          <a:latin typeface="Times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rgbClr val="760A1F"/>
          </a:solidFill>
          <a:latin typeface="Times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rgbClr val="760A1F"/>
          </a:solidFill>
          <a:latin typeface="Times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rgbClr val="760A1F"/>
          </a:solidFill>
          <a:latin typeface="Times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rgbClr val="760A1F"/>
          </a:solidFill>
          <a:latin typeface="Times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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oleObject" Target="../embeddings/oleObject35.bin"/><Relationship Id="rId13" Type="http://schemas.openxmlformats.org/officeDocument/2006/relationships/image" Target="../media/image61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59.png"/><Relationship Id="rId5" Type="http://schemas.openxmlformats.org/officeDocument/2006/relationships/oleObject" Target="../embeddings/oleObject29.bin"/><Relationship Id="rId6" Type="http://schemas.openxmlformats.org/officeDocument/2006/relationships/oleObject" Target="../embeddings/oleObject30.bin"/><Relationship Id="rId7" Type="http://schemas.openxmlformats.org/officeDocument/2006/relationships/image" Target="../media/image60.png"/><Relationship Id="rId8" Type="http://schemas.openxmlformats.org/officeDocument/2006/relationships/oleObject" Target="../embeddings/oleObject31.bin"/><Relationship Id="rId9" Type="http://schemas.openxmlformats.org/officeDocument/2006/relationships/oleObject" Target="../embeddings/oleObject32.bin"/><Relationship Id="rId10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oleObject" Target="../embeddings/oleObject36.bin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27.png"/><Relationship Id="rId8" Type="http://schemas.openxmlformats.org/officeDocument/2006/relationships/oleObject" Target="../embeddings/oleObject37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72.png"/><Relationship Id="rId5" Type="http://schemas.openxmlformats.org/officeDocument/2006/relationships/oleObject" Target="../embeddings/oleObject38.bin"/><Relationship Id="rId6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Relationship Id="rId9" Type="http://schemas.openxmlformats.org/officeDocument/2006/relationships/image" Target="../media/image73.png"/><Relationship Id="rId10" Type="http://schemas.openxmlformats.org/officeDocument/2006/relationships/oleObject" Target="../embeddings/oleObject42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oleObject" Target="../embeddings/oleObject43.bin"/><Relationship Id="rId9" Type="http://schemas.openxmlformats.org/officeDocument/2006/relationships/oleObject" Target="../embeddings/oleObject4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df"/><Relationship Id="rId4" Type="http://schemas.openxmlformats.org/officeDocument/2006/relationships/image" Target="../media/image82.png"/><Relationship Id="rId5" Type="http://schemas.openxmlformats.org/officeDocument/2006/relationships/image" Target="../media/image83.pdf"/><Relationship Id="rId6" Type="http://schemas.openxmlformats.org/officeDocument/2006/relationships/image" Target="../media/image84.png"/><Relationship Id="rId7" Type="http://schemas.openxmlformats.org/officeDocument/2006/relationships/image" Target="../media/image85.pdf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image" Target="../media/image8.png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oleObject8.bin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.bin"/><Relationship Id="rId12" Type="http://schemas.openxmlformats.org/officeDocument/2006/relationships/oleObject" Target="../embeddings/oleObject13.bin"/><Relationship Id="rId13" Type="http://schemas.openxmlformats.org/officeDocument/2006/relationships/oleObject" Target="../embeddings/oleObject14.bin"/><Relationship Id="rId14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4.png"/><Relationship Id="rId9" Type="http://schemas.openxmlformats.org/officeDocument/2006/relationships/oleObject" Target="../embeddings/oleObject11.bin"/><Relationship Id="rId10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7.png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oleObject" Target="../embeddings/oleObject1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oleObject" Target="../embeddings/oleObject2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5.png"/><Relationship Id="rId5" Type="http://schemas.openxmlformats.org/officeDocument/2006/relationships/oleObject" Target="../embeddings/oleObject18.bin"/><Relationship Id="rId6" Type="http://schemas.openxmlformats.org/officeDocument/2006/relationships/oleObject" Target="../embeddings/oleObject19.bin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oleObject" Target="../embeddings/oleObject20.bin"/><Relationship Id="rId10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oleObject" Target="../embeddings/oleObject23.bin"/><Relationship Id="rId7" Type="http://schemas.openxmlformats.org/officeDocument/2006/relationships/image" Target="../media/image43.png"/><Relationship Id="rId8" Type="http://schemas.openxmlformats.org/officeDocument/2006/relationships/oleObject" Target="../embeddings/oleObject24.bin"/><Relationship Id="rId9" Type="http://schemas.openxmlformats.org/officeDocument/2006/relationships/image" Target="../media/image44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49.png"/><Relationship Id="rId5" Type="http://schemas.openxmlformats.org/officeDocument/2006/relationships/oleObject" Target="../embeddings/oleObject25.bin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oleObject" Target="../embeddings/oleObject26.bin"/><Relationship Id="rId9" Type="http://schemas.openxmlformats.org/officeDocument/2006/relationships/oleObject" Target="../embeddings/oleObject27.bin"/><Relationship Id="rId10" Type="http://schemas.openxmlformats.org/officeDocument/2006/relationships/oleObject" Target="../embeddings/oleObject2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391400" cy="1600200"/>
          </a:xfrm>
        </p:spPr>
        <p:txBody>
          <a:bodyPr/>
          <a:lstStyle/>
          <a:p>
            <a:r>
              <a:rPr lang="en-US" sz="2800" dirty="0" smtClean="0"/>
              <a:t>X-ray Scattering: Liquid Metal/Vapor Interfaces </a:t>
            </a:r>
            <a:br>
              <a:rPr lang="en-US" sz="2800" dirty="0" smtClean="0"/>
            </a:br>
            <a:r>
              <a:rPr lang="en-US" sz="2800" dirty="0" smtClean="0"/>
              <a:t>P.S. Pershan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>SEAS &amp; Dept of Physics, Harvard  Univ., Cambridge, MA, US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2438400"/>
            <a:ext cx="7962900" cy="3810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I:  Liquid </a:t>
            </a:r>
            <a:r>
              <a:rPr lang="en-US" dirty="0" smtClean="0">
                <a:solidFill>
                  <a:srgbClr val="FF0000"/>
                </a:solidFill>
              </a:rPr>
              <a:t>Metal/Vapor Interfaces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II: Examples from experiments done by our group and others.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0AB30A"/>
                </a:solidFill>
              </a:rPr>
              <a:t>III: Open questions on surface freezing of liquid metals (</a:t>
            </a:r>
            <a:r>
              <a:rPr lang="en-US" dirty="0" err="1" smtClean="0">
                <a:solidFill>
                  <a:srgbClr val="0AB30A"/>
                </a:solidFill>
              </a:rPr>
              <a:t>Mechler</a:t>
            </a:r>
            <a:r>
              <a:rPr lang="en-US" dirty="0" smtClean="0">
                <a:solidFill>
                  <a:srgbClr val="0AB30A"/>
                </a:solidFill>
              </a:rPr>
              <a:t>)</a:t>
            </a:r>
            <a:endParaRPr lang="en-US" dirty="0">
              <a:solidFill>
                <a:srgbClr val="0AB30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Pershan/LAMXIV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Structure Factor &amp;Thermal Effects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Debye-</a:t>
            </a:r>
            <a:r>
              <a:rPr lang="en-US" sz="2400" dirty="0" err="1" smtClean="0"/>
              <a:t>Waller</a:t>
            </a:r>
            <a:r>
              <a:rPr lang="en-US" sz="2400" dirty="0" err="1" smtClean="0">
                <a:latin typeface="Wingdings"/>
                <a:ea typeface="Wingdings"/>
                <a:cs typeface="Wingdings"/>
              </a:rPr>
              <a:t></a:t>
            </a:r>
            <a:r>
              <a:rPr lang="en-US" sz="2400" dirty="0" err="1" smtClean="0">
                <a:latin typeface="Times New Roman"/>
                <a:ea typeface="Wingdings"/>
                <a:cs typeface="Wingdings"/>
              </a:rPr>
              <a:t>Capillary</a:t>
            </a:r>
            <a:r>
              <a:rPr lang="en-US" sz="2400" dirty="0" smtClean="0">
                <a:latin typeface="Times New Roman"/>
                <a:ea typeface="Wingdings"/>
                <a:cs typeface="Wingdings"/>
              </a:rPr>
              <a:t> Waves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Pershan/LAMXIV</a:t>
            </a:r>
          </a:p>
          <a:p>
            <a:endParaRPr lang="en-US" dirty="0"/>
          </a:p>
        </p:txBody>
      </p:sp>
      <p:pic>
        <p:nvPicPr>
          <p:cNvPr id="5" name="Picture 4" descr="rough'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600400"/>
            <a:ext cx="2569428" cy="18286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57200" y="4267200"/>
            <a:ext cx="5105400" cy="876300"/>
            <a:chOff x="381000" y="3886200"/>
            <a:chExt cx="5105400" cy="876300"/>
          </a:xfrm>
        </p:grpSpPr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4191000" y="4038600"/>
            <a:ext cx="1295400" cy="723900"/>
          </p:xfrm>
          <a:graphic>
            <a:graphicData uri="http://schemas.openxmlformats.org/presentationml/2006/ole">
              <p:oleObj spid="_x0000_s173060" name="Equation" r:id="rId5" imgW="749300" imgH="419100" progId="Equation.DSMT4">
                <p:embed/>
              </p:oleObj>
            </a:graphicData>
          </a:graphic>
        </p:graphicFrame>
        <p:graphicFrame>
          <p:nvGraphicFramePr>
            <p:cNvPr id="13" name="Object 5"/>
            <p:cNvGraphicFramePr>
              <a:graphicFrameLocks noChangeAspect="1"/>
            </p:cNvGraphicFramePr>
            <p:nvPr/>
          </p:nvGraphicFramePr>
          <p:xfrm>
            <a:off x="381000" y="3886200"/>
            <a:ext cx="3325813" cy="865188"/>
          </p:xfrm>
          <a:graphic>
            <a:graphicData uri="http://schemas.openxmlformats.org/presentationml/2006/ole">
              <p:oleObj spid="_x0000_s173061" name="Equation" r:id="rId6" imgW="2197100" imgH="571500" progId="Equation.DSMT4">
                <p:embed/>
              </p:oleObj>
            </a:graphicData>
          </a:graphic>
        </p:graphicFrame>
      </p:grpSp>
      <p:grpSp>
        <p:nvGrpSpPr>
          <p:cNvPr id="24" name="Group 23"/>
          <p:cNvGrpSpPr/>
          <p:nvPr/>
        </p:nvGrpSpPr>
        <p:grpSpPr>
          <a:xfrm>
            <a:off x="3886200" y="1371600"/>
            <a:ext cx="3886200" cy="1828800"/>
            <a:chOff x="3886200" y="1371600"/>
            <a:chExt cx="3886200" cy="1828800"/>
          </a:xfrm>
        </p:grpSpPr>
        <p:grpSp>
          <p:nvGrpSpPr>
            <p:cNvPr id="23" name="Group 22"/>
            <p:cNvGrpSpPr/>
            <p:nvPr/>
          </p:nvGrpSpPr>
          <p:grpSpPr>
            <a:xfrm>
              <a:off x="3886200" y="1371600"/>
              <a:ext cx="3886200" cy="1828800"/>
              <a:chOff x="3886200" y="1371600"/>
              <a:chExt cx="3886200" cy="1828800"/>
            </a:xfrm>
          </p:grpSpPr>
          <p:pic>
            <p:nvPicPr>
              <p:cNvPr id="7" name="Picture 6" descr="diff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67200" y="1371600"/>
                <a:ext cx="3505200" cy="1299144"/>
              </a:xfrm>
              <a:prstGeom prst="rect">
                <a:avLst/>
              </a:prstGeom>
            </p:spPr>
          </p:pic>
          <p:graphicFrame>
            <p:nvGraphicFramePr>
              <p:cNvPr id="8" name="Object 7"/>
              <p:cNvGraphicFramePr>
                <a:graphicFrameLocks noChangeAspect="1"/>
              </p:cNvGraphicFramePr>
              <p:nvPr/>
            </p:nvGraphicFramePr>
            <p:xfrm>
              <a:off x="3886200" y="2819400"/>
              <a:ext cx="2687637" cy="381000"/>
            </p:xfrm>
            <a:graphic>
              <a:graphicData uri="http://schemas.openxmlformats.org/presentationml/2006/ole">
                <p:oleObj spid="_x0000_s173058" name="Equation" r:id="rId8" imgW="1701800" imgH="241300" progId="Equation.DSMT4">
                  <p:embed/>
                </p:oleObj>
              </a:graphicData>
            </a:graphic>
          </p:graphicFrame>
        </p:grp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7239000" y="1828800"/>
            <a:ext cx="444500" cy="254000"/>
          </p:xfrm>
          <a:graphic>
            <a:graphicData uri="http://schemas.openxmlformats.org/presentationml/2006/ole">
              <p:oleObj spid="_x0000_s173069" name="Equation" r:id="rId9" imgW="431800" imgH="254000" progId="Equation.DSMT4">
                <p:embed/>
              </p:oleObj>
            </a:graphicData>
          </a:graphic>
        </p:graphicFrame>
      </p:grpSp>
      <p:grpSp>
        <p:nvGrpSpPr>
          <p:cNvPr id="37" name="Group 36"/>
          <p:cNvGrpSpPr/>
          <p:nvPr/>
        </p:nvGrpSpPr>
        <p:grpSpPr>
          <a:xfrm>
            <a:off x="609600" y="3581400"/>
            <a:ext cx="5562600" cy="609600"/>
            <a:chOff x="609600" y="3581400"/>
            <a:chExt cx="5562600" cy="609600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1788418" y="3581400"/>
            <a:ext cx="4383782" cy="609600"/>
          </p:xfrm>
          <a:graphic>
            <a:graphicData uri="http://schemas.openxmlformats.org/presentationml/2006/ole">
              <p:oleObj spid="_x0000_s173065" name="Equation" r:id="rId10" imgW="2794000" imgH="342900" progId="Equation.DSMT4">
                <p:embed/>
              </p:oleObj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 flipH="1">
              <a:off x="609600" y="3581400"/>
              <a:ext cx="811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2D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>
              <a:off x="1219200" y="3810000"/>
              <a:ext cx="45720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457200" y="5410200"/>
            <a:ext cx="5970588" cy="958850"/>
            <a:chOff x="457200" y="5410200"/>
            <a:chExt cx="5970588" cy="958850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1981200" y="5410200"/>
            <a:ext cx="4446588" cy="958850"/>
          </p:xfrm>
          <a:graphic>
            <a:graphicData uri="http://schemas.openxmlformats.org/presentationml/2006/ole">
              <p:oleObj spid="_x0000_s173059" name="Equation" r:id="rId11" imgW="3124200" imgH="673100" progId="Equation.DSMT4">
                <p:embed/>
              </p:oleObj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457200" y="5638800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Debye-Waller</a:t>
              </a:r>
              <a:endParaRPr lang="en-US" sz="1600" dirty="0"/>
            </a:p>
          </p:txBody>
        </p:sp>
      </p:grp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971800" y="1295400"/>
          <a:ext cx="2535382" cy="457200"/>
        </p:xfrm>
        <a:graphic>
          <a:graphicData uri="http://schemas.openxmlformats.org/presentationml/2006/ole">
            <p:oleObj spid="_x0000_s173072" name="Equation" r:id="rId12" imgW="1549400" imgH="279400" progId="Equation.DSMT4">
              <p:embed/>
            </p:oleObj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6324600" y="3048000"/>
            <a:ext cx="2514201" cy="3657600"/>
            <a:chOff x="6324600" y="3048000"/>
            <a:chExt cx="2514201" cy="365760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>
              <a:off x="6629400" y="6400800"/>
              <a:ext cx="205740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grpSp>
          <p:nvGrpSpPr>
            <p:cNvPr id="29" name="Group 28"/>
            <p:cNvGrpSpPr/>
            <p:nvPr/>
          </p:nvGrpSpPr>
          <p:grpSpPr>
            <a:xfrm>
              <a:off x="6324600" y="3048000"/>
              <a:ext cx="2514201" cy="3657600"/>
              <a:chOff x="6324600" y="3048000"/>
              <a:chExt cx="2514201" cy="36576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324600" y="3048000"/>
                <a:ext cx="2514201" cy="3178395"/>
                <a:chOff x="6324600" y="3429000"/>
                <a:chExt cx="2514201" cy="3178395"/>
              </a:xfrm>
            </p:grpSpPr>
            <p:pic>
              <p:nvPicPr>
                <p:cNvPr id="12" name="Picture 10" descr="In-diff.png"/>
                <p:cNvPicPr>
                  <a:picLocks noChangeAspect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6324600" y="3657600"/>
                  <a:ext cx="2514201" cy="29497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6781800" y="3429000"/>
                  <a:ext cx="1828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/>
                    <a:t>Diffuse Scat:   In</a:t>
                  </a:r>
                  <a:endParaRPr lang="en-US" sz="1800" dirty="0"/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7086600" y="6248400"/>
                <a:ext cx="1295400" cy="4572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~0.01Å</a:t>
                </a:r>
                <a:r>
                  <a:rPr lang="en-US" baseline="30000" dirty="0" smtClean="0"/>
                  <a:t>-1</a:t>
                </a:r>
                <a:endParaRPr lang="en-US" baseline="300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553200" cy="762000"/>
          </a:xfrm>
        </p:spPr>
        <p:txBody>
          <a:bodyPr/>
          <a:lstStyle/>
          <a:p>
            <a:r>
              <a:rPr lang="en-US" sz="5400" dirty="0" smtClean="0">
                <a:solidFill>
                  <a:srgbClr val="B30623"/>
                </a:solidFill>
              </a:rPr>
              <a:t> </a:t>
            </a:r>
            <a:r>
              <a:rPr lang="en-US" sz="3600" dirty="0" smtClean="0">
                <a:solidFill>
                  <a:srgbClr val="B30623"/>
                </a:solidFill>
              </a:rPr>
              <a:t>Debye-Waller Demonstration</a:t>
            </a:r>
            <a:endParaRPr lang="en-US" sz="5400" dirty="0">
              <a:solidFill>
                <a:srgbClr val="B3062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Pershan/LAMXIV</a:t>
            </a: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8600" y="914399"/>
            <a:ext cx="3505199" cy="2514601"/>
            <a:chOff x="1676400" y="1295400"/>
            <a:chExt cx="3505199" cy="2514601"/>
          </a:xfrm>
        </p:grpSpPr>
        <p:grpSp>
          <p:nvGrpSpPr>
            <p:cNvPr id="14" name="Group 13"/>
            <p:cNvGrpSpPr/>
            <p:nvPr/>
          </p:nvGrpSpPr>
          <p:grpSpPr>
            <a:xfrm>
              <a:off x="1676400" y="1524001"/>
              <a:ext cx="3505199" cy="2286000"/>
              <a:chOff x="4038601" y="1600200"/>
              <a:chExt cx="4495799" cy="2827325"/>
            </a:xfrm>
          </p:grpSpPr>
          <p:pic>
            <p:nvPicPr>
              <p:cNvPr id="9" name="Picture 8" descr="Ga-T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6800" y="1600200"/>
                <a:ext cx="3657600" cy="2827325"/>
              </a:xfrm>
              <a:prstGeom prst="rect">
                <a:avLst/>
              </a:prstGeom>
            </p:spPr>
          </p:pic>
          <p:cxnSp>
            <p:nvCxnSpPr>
              <p:cNvPr id="8" name="Straight Arrow Connector 34"/>
              <p:cNvCxnSpPr>
                <a:cxnSpLocks noChangeShapeType="1"/>
              </p:cNvCxnSpPr>
              <p:nvPr/>
            </p:nvCxnSpPr>
            <p:spPr bwMode="auto">
              <a:xfrm>
                <a:off x="6019800" y="2743200"/>
                <a:ext cx="838200" cy="304800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graphicFrame>
            <p:nvGraphicFramePr>
              <p:cNvPr id="7" name="Object 5"/>
              <p:cNvGraphicFramePr>
                <a:graphicFrameLocks noChangeAspect="1"/>
              </p:cNvGraphicFramePr>
              <p:nvPr/>
            </p:nvGraphicFramePr>
            <p:xfrm>
              <a:off x="4038601" y="1828800"/>
              <a:ext cx="2971801" cy="907100"/>
            </p:xfrm>
            <a:graphic>
              <a:graphicData uri="http://schemas.openxmlformats.org/presentationml/2006/ole">
                <p:oleObj spid="_x0000_s75778" name="Equation" r:id="rId4" imgW="1866900" imgH="482600" progId="Equation.DSMT4">
                  <p:embed/>
                </p:oleObj>
              </a:graphicData>
            </a:graphic>
          </p:graphicFrame>
        </p:grpSp>
        <p:sp>
          <p:nvSpPr>
            <p:cNvPr id="11" name="TextBox 10"/>
            <p:cNvSpPr txBox="1"/>
            <p:nvPr/>
          </p:nvSpPr>
          <p:spPr>
            <a:xfrm>
              <a:off x="3048000" y="1295400"/>
              <a:ext cx="1752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Ga</a:t>
              </a:r>
              <a:r>
                <a:rPr lang="en-US" dirty="0" smtClean="0"/>
                <a:t> vs. T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467600" y="15240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Ga-DebW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038600"/>
            <a:ext cx="3143144" cy="2819400"/>
          </a:xfrm>
          <a:prstGeom prst="rect">
            <a:avLst/>
          </a:prstGeom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61" name="Group 60"/>
          <p:cNvGrpSpPr/>
          <p:nvPr/>
        </p:nvGrpSpPr>
        <p:grpSpPr>
          <a:xfrm>
            <a:off x="4572000" y="4343400"/>
            <a:ext cx="3886200" cy="2335013"/>
            <a:chOff x="4572000" y="4343400"/>
            <a:chExt cx="3886200" cy="2335013"/>
          </a:xfrm>
        </p:grpSpPr>
        <p:pic>
          <p:nvPicPr>
            <p:cNvPr id="43" name="Picture 11" descr="in-Ga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0" y="4343400"/>
              <a:ext cx="3352800" cy="233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19"/>
            <p:cNvSpPr txBox="1">
              <a:spLocks noChangeArrowheads="1"/>
            </p:cNvSpPr>
            <p:nvPr/>
          </p:nvSpPr>
          <p:spPr bwMode="auto">
            <a:xfrm>
              <a:off x="7924800" y="4800600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 err="1" smtClean="0">
                  <a:solidFill>
                    <a:srgbClr val="0AB30A"/>
                  </a:solidFill>
                </a:rPr>
                <a:t>Ga</a:t>
              </a:r>
              <a:endParaRPr lang="en-US" dirty="0">
                <a:solidFill>
                  <a:srgbClr val="0AB30A"/>
                </a:solidFill>
              </a:endParaRPr>
            </a:p>
          </p:txBody>
        </p:sp>
        <p:sp>
          <p:nvSpPr>
            <p:cNvPr id="53" name="TextBox 19"/>
            <p:cNvSpPr txBox="1">
              <a:spLocks noChangeArrowheads="1"/>
            </p:cNvSpPr>
            <p:nvPr/>
          </p:nvSpPr>
          <p:spPr bwMode="auto">
            <a:xfrm>
              <a:off x="7924800" y="5334000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D00702"/>
                  </a:solidFill>
                </a:rPr>
                <a:t>In</a:t>
              </a:r>
              <a:endParaRPr lang="en-US" dirty="0">
                <a:solidFill>
                  <a:srgbClr val="D00702"/>
                </a:solidFill>
              </a:endParaRPr>
            </a:p>
          </p:txBody>
        </p:sp>
        <p:cxnSp>
          <p:nvCxnSpPr>
            <p:cNvPr id="35" name="Straight Arrow Connector 21"/>
            <p:cNvCxnSpPr>
              <a:cxnSpLocks noChangeShapeType="1"/>
            </p:cNvCxnSpPr>
            <p:nvPr/>
          </p:nvCxnSpPr>
          <p:spPr bwMode="auto">
            <a:xfrm rot="10800000" flipV="1">
              <a:off x="6781800" y="5105400"/>
              <a:ext cx="1219200" cy="152400"/>
            </a:xfrm>
            <a:prstGeom prst="straightConnector1">
              <a:avLst/>
            </a:prstGeom>
            <a:noFill/>
            <a:ln w="25400">
              <a:solidFill>
                <a:srgbClr val="18E216"/>
              </a:solidFill>
              <a:round/>
              <a:headEnd/>
              <a:tailEnd type="arrow" w="med" len="med"/>
            </a:ln>
          </p:spPr>
        </p:cxnSp>
        <p:cxnSp>
          <p:nvCxnSpPr>
            <p:cNvPr id="55" name="Straight Arrow Connector 21"/>
            <p:cNvCxnSpPr>
              <a:cxnSpLocks noChangeShapeType="1"/>
            </p:cNvCxnSpPr>
            <p:nvPr/>
          </p:nvCxnSpPr>
          <p:spPr bwMode="auto">
            <a:xfrm rot="10800000">
              <a:off x="6858000" y="5410200"/>
              <a:ext cx="1143000" cy="76200"/>
            </a:xfrm>
            <a:prstGeom prst="straightConnector1">
              <a:avLst/>
            </a:prstGeom>
            <a:noFill/>
            <a:ln w="25400">
              <a:solidFill>
                <a:srgbClr val="B30623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3" name="Group 62"/>
          <p:cNvGrpSpPr/>
          <p:nvPr/>
        </p:nvGrpSpPr>
        <p:grpSpPr>
          <a:xfrm>
            <a:off x="4419600" y="990600"/>
            <a:ext cx="3505200" cy="2667000"/>
            <a:chOff x="4419600" y="990600"/>
            <a:chExt cx="3505200" cy="2667000"/>
          </a:xfrm>
        </p:grpSpPr>
        <p:grpSp>
          <p:nvGrpSpPr>
            <p:cNvPr id="34" name="Group 23"/>
            <p:cNvGrpSpPr>
              <a:grpSpLocks/>
            </p:cNvGrpSpPr>
            <p:nvPr/>
          </p:nvGrpSpPr>
          <p:grpSpPr bwMode="auto">
            <a:xfrm>
              <a:off x="4419600" y="990600"/>
              <a:ext cx="2478782" cy="2667000"/>
              <a:chOff x="2590800" y="2209800"/>
              <a:chExt cx="2478782" cy="2667000"/>
            </a:xfrm>
          </p:grpSpPr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590800" y="2209800"/>
                <a:ext cx="2478782" cy="2667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8" name="Group 22"/>
              <p:cNvGrpSpPr>
                <a:grpSpLocks/>
              </p:cNvGrpSpPr>
              <p:nvPr/>
            </p:nvGrpSpPr>
            <p:grpSpPr bwMode="auto">
              <a:xfrm>
                <a:off x="3352800" y="2895600"/>
                <a:ext cx="1066800" cy="1436132"/>
                <a:chOff x="3352800" y="2895600"/>
                <a:chExt cx="1066800" cy="1436132"/>
              </a:xfrm>
            </p:grpSpPr>
            <p:sp>
              <p:nvSpPr>
                <p:cNvPr id="3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810000" y="2895600"/>
                  <a:ext cx="466782" cy="36933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 type="none" w="sm" len="lg"/>
                  <a:tailEnd type="none" w="sm" len="lg"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800"/>
                    <a:t>Hg</a:t>
                  </a:r>
                </a:p>
              </p:txBody>
            </p:sp>
            <p:sp>
              <p:nvSpPr>
                <p:cNvPr id="4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352800" y="3962400"/>
                  <a:ext cx="377026" cy="36933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 type="none" w="sm" len="lg"/>
                  <a:tailEnd type="none" w="sm" len="lg"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800"/>
                    <a:t>In</a:t>
                  </a:r>
                </a:p>
              </p:txBody>
            </p:sp>
            <p:sp>
              <p:nvSpPr>
                <p:cNvPr id="4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886200" y="3429000"/>
                  <a:ext cx="533400" cy="36933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 type="none" w="sm" len="lg"/>
                  <a:tailEnd type="none" w="sm" len="lg"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800"/>
                    <a:t>Ga</a:t>
                  </a:r>
                </a:p>
              </p:txBody>
            </p:sp>
          </p:grpSp>
        </p:grpSp>
        <p:grpSp>
          <p:nvGrpSpPr>
            <p:cNvPr id="62" name="Group 61"/>
            <p:cNvGrpSpPr/>
            <p:nvPr/>
          </p:nvGrpSpPr>
          <p:grpSpPr>
            <a:xfrm>
              <a:off x="6362700" y="2057400"/>
              <a:ext cx="1562100" cy="1015999"/>
              <a:chOff x="6362700" y="2057400"/>
              <a:chExt cx="1562100" cy="1015999"/>
            </a:xfrm>
          </p:grpSpPr>
          <p:sp>
            <p:nvSpPr>
              <p:cNvPr id="32" name="TextBox 19"/>
              <p:cNvSpPr txBox="1">
                <a:spLocks noChangeArrowheads="1"/>
              </p:cNvSpPr>
              <p:nvPr/>
            </p:nvSpPr>
            <p:spPr bwMode="auto">
              <a:xfrm>
                <a:off x="6858000" y="2057400"/>
                <a:ext cx="5334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dirty="0" err="1" smtClean="0">
                    <a:solidFill>
                      <a:srgbClr val="0AB30A"/>
                    </a:solidFill>
                  </a:rPr>
                  <a:t>Ga</a:t>
                </a:r>
                <a:endParaRPr lang="en-US" dirty="0">
                  <a:solidFill>
                    <a:srgbClr val="0AB30A"/>
                  </a:solidFill>
                </a:endParaRPr>
              </a:p>
            </p:txBody>
          </p:sp>
          <p:sp>
            <p:nvSpPr>
              <p:cNvPr id="36" name="Freeform 27"/>
              <p:cNvSpPr>
                <a:spLocks noChangeArrowheads="1"/>
              </p:cNvSpPr>
              <p:nvPr/>
            </p:nvSpPr>
            <p:spPr bwMode="auto">
              <a:xfrm>
                <a:off x="6362700" y="3027680"/>
                <a:ext cx="952500" cy="45719"/>
              </a:xfrm>
              <a:custGeom>
                <a:avLst/>
                <a:gdLst>
                  <a:gd name="T0" fmla="*/ 1123950 w 1123950"/>
                  <a:gd name="T1" fmla="*/ 0 h 1631950"/>
                  <a:gd name="T2" fmla="*/ 139700 w 1123950"/>
                  <a:gd name="T3" fmla="*/ 1549400 h 1631950"/>
                  <a:gd name="T4" fmla="*/ 0 w 1123950"/>
                  <a:gd name="T5" fmla="*/ 1631950 h 1631950"/>
                  <a:gd name="T6" fmla="*/ 0 60000 65536"/>
                  <a:gd name="T7" fmla="*/ 0 60000 65536"/>
                  <a:gd name="T8" fmla="*/ 0 60000 65536"/>
                  <a:gd name="T9" fmla="*/ 0 w 1123950"/>
                  <a:gd name="T10" fmla="*/ 0 h 1631950"/>
                  <a:gd name="T11" fmla="*/ 1123950 w 1123950"/>
                  <a:gd name="T12" fmla="*/ 1631950 h 1631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3950" h="1631950">
                    <a:moveTo>
                      <a:pt x="1123950" y="0"/>
                    </a:moveTo>
                    <a:lnTo>
                      <a:pt x="139700" y="1549400"/>
                    </a:lnTo>
                    <a:lnTo>
                      <a:pt x="0" y="1631950"/>
                    </a:lnTo>
                  </a:path>
                </a:pathLst>
              </a:custGeom>
              <a:noFill/>
              <a:ln w="25400">
                <a:solidFill>
                  <a:srgbClr val="FF2C2C"/>
                </a:solidFill>
                <a:round/>
                <a:headEnd/>
                <a:tailEnd type="arrow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6" name="TextBox 19"/>
              <p:cNvSpPr txBox="1">
                <a:spLocks noChangeArrowheads="1"/>
              </p:cNvSpPr>
              <p:nvPr/>
            </p:nvSpPr>
            <p:spPr bwMode="auto">
              <a:xfrm>
                <a:off x="7391400" y="2590800"/>
                <a:ext cx="5334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dirty="0" smtClean="0">
                    <a:solidFill>
                      <a:srgbClr val="D00702"/>
                    </a:solidFill>
                  </a:rPr>
                  <a:t>In</a:t>
                </a:r>
                <a:endParaRPr lang="en-US" dirty="0">
                  <a:solidFill>
                    <a:srgbClr val="D00702"/>
                  </a:solidFill>
                </a:endParaRPr>
              </a:p>
            </p:txBody>
          </p:sp>
          <p:cxnSp>
            <p:nvCxnSpPr>
              <p:cNvPr id="58" name="Straight Arrow Connector 21"/>
              <p:cNvCxnSpPr>
                <a:cxnSpLocks noChangeShapeType="1"/>
              </p:cNvCxnSpPr>
              <p:nvPr/>
            </p:nvCxnSpPr>
            <p:spPr bwMode="auto">
              <a:xfrm rot="10800000" flipV="1">
                <a:off x="6400800" y="2514600"/>
                <a:ext cx="609600" cy="76200"/>
              </a:xfrm>
              <a:prstGeom prst="straightConnector1">
                <a:avLst/>
              </a:prstGeom>
              <a:noFill/>
              <a:ln w="25400">
                <a:solidFill>
                  <a:srgbClr val="18E216"/>
                </a:solidFill>
                <a:round/>
                <a:headEnd/>
                <a:tailEnd type="arrow" w="med" len="med"/>
              </a:ln>
            </p:spPr>
          </p:cxnSp>
        </p:grpSp>
      </p:grpSp>
      <p:grpSp>
        <p:nvGrpSpPr>
          <p:cNvPr id="42" name="Group 41"/>
          <p:cNvGrpSpPr/>
          <p:nvPr/>
        </p:nvGrpSpPr>
        <p:grpSpPr>
          <a:xfrm>
            <a:off x="1143000" y="3512789"/>
            <a:ext cx="6705600" cy="568849"/>
            <a:chOff x="1143000" y="3512789"/>
            <a:chExt cx="6705600" cy="568849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1143000" y="3741389"/>
              <a:ext cx="1981200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5867400" y="3733800"/>
              <a:ext cx="1981200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3200400" y="3512789"/>
            <a:ext cx="2438400" cy="568849"/>
          </p:xfrm>
          <a:graphic>
            <a:graphicData uri="http://schemas.openxmlformats.org/presentationml/2006/ole">
              <p:oleObj spid="_x0000_s75786" name="Equation" r:id="rId8" imgW="1854200" imgH="4826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Distorted Crystal Layer Model</a:t>
            </a:r>
          </a:p>
        </p:txBody>
      </p:sp>
      <p:sp>
        <p:nvSpPr>
          <p:cNvPr id="297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48" charset="0"/>
                <a:ea typeface="ＭＳ Ｐゴシック" pitchFamily="-48" charset="-128"/>
                <a:cs typeface="ＭＳ Ｐゴシック" pitchFamily="-48" charset="-128"/>
              </a:rPr>
              <a:t>Pershan/ESRF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95312" y="3810000"/>
            <a:ext cx="7653339" cy="2438400"/>
            <a:chOff x="595312" y="3810000"/>
            <a:chExt cx="7653339" cy="2438400"/>
          </a:xfrm>
        </p:grpSpPr>
        <p:pic>
          <p:nvPicPr>
            <p:cNvPr id="11" name="Picture 10" descr="dcm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24488" y="3810000"/>
              <a:ext cx="2824163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595312" y="5105400"/>
            <a:ext cx="3976688" cy="814387"/>
          </p:xfrm>
          <a:graphic>
            <a:graphicData uri="http://schemas.openxmlformats.org/presentationml/2006/ole">
              <p:oleObj spid="_x0000_s98308" name="Equation" r:id="rId5" imgW="2540000" imgH="520700" progId="Equation.DSMT4">
                <p:embed/>
              </p:oleObj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381000" y="1219200"/>
            <a:ext cx="4191000" cy="2851150"/>
            <a:chOff x="381000" y="1219200"/>
            <a:chExt cx="4191000" cy="2851150"/>
          </a:xfrm>
        </p:grpSpPr>
        <p:graphicFrame>
          <p:nvGraphicFramePr>
            <p:cNvPr id="29698" name="Object 2"/>
            <p:cNvGraphicFramePr>
              <a:graphicFrameLocks noChangeAspect="1"/>
            </p:cNvGraphicFramePr>
            <p:nvPr/>
          </p:nvGraphicFramePr>
          <p:xfrm>
            <a:off x="381000" y="2724150"/>
            <a:ext cx="4191000" cy="704850"/>
          </p:xfrm>
          <a:graphic>
            <a:graphicData uri="http://schemas.openxmlformats.org/presentationml/2006/ole">
              <p:oleObj spid="_x0000_s98306" name="Equation" r:id="rId6" imgW="2794000" imgH="469900" progId="Equation.DSMT4">
                <p:embed/>
              </p:oleObj>
            </a:graphicData>
          </a:graphic>
        </p:graphicFrame>
        <p:graphicFrame>
          <p:nvGraphicFramePr>
            <p:cNvPr id="29699" name="Object 3"/>
            <p:cNvGraphicFramePr>
              <a:graphicFrameLocks noChangeAspect="1"/>
            </p:cNvGraphicFramePr>
            <p:nvPr/>
          </p:nvGraphicFramePr>
          <p:xfrm>
            <a:off x="990600" y="3581400"/>
            <a:ext cx="1981200" cy="488950"/>
          </p:xfrm>
          <a:graphic>
            <a:graphicData uri="http://schemas.openxmlformats.org/presentationml/2006/ole">
              <p:oleObj spid="_x0000_s98307" name="Equation" r:id="rId7" imgW="927100" imgH="228600" progId="Equation.DSMT4">
                <p:embed/>
              </p:oleObj>
            </a:graphicData>
          </a:graphic>
        </p:graphicFrame>
        <p:sp>
          <p:nvSpPr>
            <p:cNvPr id="29703" name="TextBox 9"/>
            <p:cNvSpPr txBox="1">
              <a:spLocks noChangeArrowheads="1"/>
            </p:cNvSpPr>
            <p:nvPr/>
          </p:nvSpPr>
          <p:spPr bwMode="auto">
            <a:xfrm>
              <a:off x="990600" y="1219200"/>
              <a:ext cx="30575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/>
                <a:t>DCM (</a:t>
              </a:r>
              <a:r>
                <a:rPr lang="en-US" dirty="0" err="1"/>
                <a:t>Magnussen</a:t>
              </a:r>
              <a:r>
                <a:rPr lang="en-US" dirty="0"/>
                <a:t> ’95)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03182" y="1752600"/>
              <a:ext cx="3868818" cy="931333"/>
              <a:chOff x="703182" y="5181600"/>
              <a:chExt cx="3868818" cy="931333"/>
            </a:xfrm>
          </p:grpSpPr>
          <p:graphicFrame>
            <p:nvGraphicFramePr>
              <p:cNvPr id="13" name="Object 12"/>
              <p:cNvGraphicFramePr>
                <a:graphicFrameLocks noChangeAspect="1"/>
              </p:cNvGraphicFramePr>
              <p:nvPr/>
            </p:nvGraphicFramePr>
            <p:xfrm>
              <a:off x="914400" y="5638800"/>
              <a:ext cx="1600200" cy="474133"/>
            </p:xfrm>
            <a:graphic>
              <a:graphicData uri="http://schemas.openxmlformats.org/presentationml/2006/ole">
                <p:oleObj spid="_x0000_s98311" name="Equation" r:id="rId8" imgW="685800" imgH="203200" progId="Equation.DSMT4">
                  <p:embed/>
                </p:oleObj>
              </a:graphicData>
            </a:graphic>
          </p:graphicFrame>
          <p:sp>
            <p:nvSpPr>
              <p:cNvPr id="14" name="TextBox 13"/>
              <p:cNvSpPr txBox="1"/>
              <p:nvPr/>
            </p:nvSpPr>
            <p:spPr>
              <a:xfrm>
                <a:off x="703182" y="5181600"/>
                <a:ext cx="38688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Only 3 Adjustable Parameters</a:t>
                </a:r>
                <a:endParaRPr lang="en-US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5410201" y="1163780"/>
            <a:ext cx="3124200" cy="2496052"/>
            <a:chOff x="5410201" y="1163780"/>
            <a:chExt cx="3124200" cy="2496052"/>
          </a:xfrm>
        </p:grpSpPr>
        <p:pic>
          <p:nvPicPr>
            <p:cNvPr id="10" name="Picture 9" descr="dcm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10201" y="1163780"/>
              <a:ext cx="3124200" cy="241415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638800" y="3198167"/>
              <a:ext cx="1897124" cy="461665"/>
            </a:xfrm>
            <a:prstGeom prst="rect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</a:t>
              </a:r>
              <a:r>
                <a:rPr lang="en-US" dirty="0" smtClean="0"/>
                <a:t>=0  1  2  3 ...</a:t>
              </a:r>
              <a:endParaRPr lang="en-US" dirty="0"/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239000" y="5257800"/>
          <a:ext cx="609600" cy="325120"/>
        </p:xfrm>
        <a:graphic>
          <a:graphicData uri="http://schemas.openxmlformats.org/presentationml/2006/ole">
            <p:oleObj spid="_x0000_s98314" name="Equation" r:id="rId10" imgW="381000" imgH="203200" progId="Equation.DSMT4">
              <p:embed/>
            </p:oleObj>
          </a:graphicData>
        </a:graphic>
      </p:graphicFrame>
      <p:cxnSp>
        <p:nvCxnSpPr>
          <p:cNvPr id="22" name="Straight Arrow Connector 21"/>
          <p:cNvCxnSpPr/>
          <p:nvPr/>
        </p:nvCxnSpPr>
        <p:spPr bwMode="auto">
          <a:xfrm>
            <a:off x="7315200" y="5029200"/>
            <a:ext cx="3810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1"/>
          <p:cNvSpPr>
            <a:spLocks noGrp="1"/>
          </p:cNvSpPr>
          <p:nvPr>
            <p:ph type="title"/>
          </p:nvPr>
        </p:nvSpPr>
        <p:spPr>
          <a:xfrm>
            <a:off x="1905000" y="203200"/>
            <a:ext cx="6553200" cy="500063"/>
          </a:xfrm>
        </p:spPr>
        <p:txBody>
          <a:bodyPr/>
          <a:lstStyle/>
          <a:p>
            <a:pPr eaLnBrk="1" hangingPunct="1"/>
            <a:r>
              <a:rPr lang="en-US" sz="3200" smtClean="0"/>
              <a:t>Elemental Liquid Metals Studied</a:t>
            </a:r>
          </a:p>
        </p:txBody>
      </p:sp>
      <p:sp>
        <p:nvSpPr>
          <p:cNvPr id="3174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51600"/>
            <a:ext cx="5181600" cy="187325"/>
          </a:xfrm>
          <a:noFill/>
        </p:spPr>
        <p:txBody>
          <a:bodyPr/>
          <a:lstStyle/>
          <a:p>
            <a:r>
              <a:rPr lang="en-US" smtClean="0">
                <a:latin typeface="Arial" pitchFamily="-48" charset="0"/>
                <a:ea typeface="ＭＳ Ｐゴシック" pitchFamily="-48" charset="-128"/>
                <a:cs typeface="ＭＳ Ｐゴシック" pitchFamily="-48" charset="-128"/>
              </a:rPr>
              <a:t>Pershan/ESRF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904875"/>
          <a:ext cx="4648201" cy="1005840"/>
        </p:xfrm>
        <a:graphic>
          <a:graphicData uri="http://schemas.openxmlformats.org/drawingml/2006/table">
            <a:tbl>
              <a:tblPr/>
              <a:tblGrid>
                <a:gridCol w="774942"/>
                <a:gridCol w="774941"/>
                <a:gridCol w="774942"/>
                <a:gridCol w="773493"/>
                <a:gridCol w="774941"/>
                <a:gridCol w="774942"/>
              </a:tblGrid>
              <a:tr h="3079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Bi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Hg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FF4D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FF4D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itchFamily="-112" charset="2"/>
                          <a:ea typeface="Wingdings" pitchFamily="-112" charset="2"/>
                          <a:cs typeface="Wingdings" pitchFamily="-112" charset="2"/>
                        </a:rPr>
                        <a:t>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itchFamily="-112" charset="2"/>
                          <a:ea typeface="Wingdings" pitchFamily="-112" charset="2"/>
                          <a:cs typeface="Wingdings" pitchFamily="-112" charset="2"/>
                        </a:rPr>
                        <a:t>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☐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itchFamily="-112" charset="2"/>
                          <a:ea typeface="Wingdings" pitchFamily="-112" charset="2"/>
                          <a:cs typeface="Wingdings" pitchFamily="-112" charset="2"/>
                        </a:rPr>
                        <a:t>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☐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FF4D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429000" y="4114800"/>
            <a:ext cx="541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Font typeface="Arial" pitchFamily="-48" charset="0"/>
              <a:buChar char="•"/>
            </a:pPr>
            <a:r>
              <a:rPr lang="en-US" sz="1600" dirty="0"/>
              <a:t>Why are 1</a:t>
            </a:r>
            <a:r>
              <a:rPr lang="en-US" sz="1600" baseline="30000" dirty="0"/>
              <a:t>st</a:t>
            </a:r>
            <a:r>
              <a:rPr lang="en-US" sz="1600" dirty="0"/>
              <a:t> Layers for Bi and </a:t>
            </a:r>
            <a:r>
              <a:rPr lang="en-US" sz="1600" dirty="0" err="1"/>
              <a:t>Sn</a:t>
            </a:r>
            <a:r>
              <a:rPr lang="en-US" sz="1600" dirty="0"/>
              <a:t> different from K, </a:t>
            </a:r>
            <a:r>
              <a:rPr lang="en-US" sz="1600" dirty="0" err="1"/>
              <a:t>Ga</a:t>
            </a:r>
            <a:r>
              <a:rPr lang="en-US" sz="1600" dirty="0"/>
              <a:t> and In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486401" y="1981200"/>
            <a:ext cx="2971799" cy="2176896"/>
            <a:chOff x="5486400" y="2057400"/>
            <a:chExt cx="3112995" cy="2405496"/>
          </a:xfrm>
        </p:grpSpPr>
        <p:pic>
          <p:nvPicPr>
            <p:cNvPr id="19" name="Picture 18" descr="s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6400" y="2057400"/>
              <a:ext cx="3112995" cy="240549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400800" y="2667000"/>
              <a:ext cx="761827" cy="510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Sn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143000" y="4495800"/>
            <a:ext cx="7366000" cy="1790700"/>
            <a:chOff x="152400" y="4953000"/>
            <a:chExt cx="7366000" cy="1790700"/>
          </a:xfrm>
        </p:grpSpPr>
        <p:sp>
          <p:nvSpPr>
            <p:cNvPr id="22" name="TextBox 21"/>
            <p:cNvSpPr txBox="1"/>
            <p:nvPr/>
          </p:nvSpPr>
          <p:spPr>
            <a:xfrm>
              <a:off x="152400" y="5257800"/>
              <a:ext cx="1905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Mol. Dynamic. Simulations</a:t>
              </a:r>
            </a:p>
            <a:p>
              <a:r>
                <a:rPr lang="en-US" sz="1400" dirty="0" err="1" smtClean="0"/>
                <a:t>Calderín</a:t>
              </a:r>
              <a:r>
                <a:rPr lang="en-US" sz="1400" dirty="0" smtClean="0"/>
                <a:t> et al. </a:t>
              </a:r>
            </a:p>
            <a:p>
              <a:r>
                <a:rPr lang="en-US" sz="1400" dirty="0" smtClean="0"/>
                <a:t>PRB,80,115403 (2009)</a:t>
              </a:r>
              <a:endParaRPr lang="en-US" sz="140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2200" y="5029200"/>
              <a:ext cx="2108200" cy="1714500"/>
            </a:xfrm>
            <a:prstGeom prst="rect">
              <a:avLst/>
            </a:prstGeom>
          </p:spPr>
        </p:pic>
        <p:pic>
          <p:nvPicPr>
            <p:cNvPr id="24" name="Picture 23" descr="sn-de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57800" y="4953000"/>
              <a:ext cx="2260600" cy="1787719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0" y="1981200"/>
            <a:ext cx="3429000" cy="2754313"/>
            <a:chOff x="0" y="1981200"/>
            <a:chExt cx="3429000" cy="2754313"/>
          </a:xfrm>
        </p:grpSpPr>
        <p:pic>
          <p:nvPicPr>
            <p:cNvPr id="18" name="Picture 17" descr="Ga-In-K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1981200"/>
              <a:ext cx="3429000" cy="275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762000" y="2209800"/>
            <a:ext cx="894522" cy="457200"/>
          </p:xfrm>
          <a:graphic>
            <a:graphicData uri="http://schemas.openxmlformats.org/presentationml/2006/ole">
              <p:oleObj spid="_x0000_s100357" name="Equation" r:id="rId8" imgW="571500" imgH="292100" progId="Equation.DSMT4">
                <p:embed/>
              </p:oleObj>
            </a:graphicData>
          </a:graphic>
        </p:graphicFrame>
      </p:grpSp>
      <p:grpSp>
        <p:nvGrpSpPr>
          <p:cNvPr id="27" name="Group 26"/>
          <p:cNvGrpSpPr/>
          <p:nvPr/>
        </p:nvGrpSpPr>
        <p:grpSpPr>
          <a:xfrm>
            <a:off x="1752600" y="2971800"/>
            <a:ext cx="4639511" cy="609600"/>
            <a:chOff x="1600200" y="3173202"/>
            <a:chExt cx="4639511" cy="609600"/>
          </a:xfrm>
        </p:grpSpPr>
        <p:sp>
          <p:nvSpPr>
            <p:cNvPr id="31792" name="TextBox 20"/>
            <p:cNvSpPr txBox="1">
              <a:spLocks noChangeArrowheads="1"/>
            </p:cNvSpPr>
            <p:nvPr/>
          </p:nvSpPr>
          <p:spPr bwMode="auto">
            <a:xfrm rot="361010">
              <a:off x="3271390" y="3173202"/>
              <a:ext cx="296832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/>
                <a:t>No </a:t>
              </a:r>
              <a:r>
                <a:rPr lang="en-US" dirty="0" err="1" smtClean="0"/>
                <a:t>Bump</a:t>
              </a:r>
              <a:r>
                <a:rPr lang="en-US" dirty="0" err="1" smtClean="0">
                  <a:latin typeface="Wingdings"/>
                  <a:ea typeface="Wingdings"/>
                  <a:cs typeface="Wingdings"/>
                </a:rPr>
                <a:t></a:t>
              </a:r>
              <a:r>
                <a:rPr lang="en-US" dirty="0" err="1" smtClean="0"/>
                <a:t>Bump</a:t>
              </a:r>
              <a:endParaRPr lang="en-US" dirty="0"/>
            </a:p>
          </p:txBody>
        </p:sp>
        <p:cxnSp>
          <p:nvCxnSpPr>
            <p:cNvPr id="31791" name="Straight Arrow Connector 10"/>
            <p:cNvCxnSpPr>
              <a:cxnSpLocks noChangeShapeType="1"/>
            </p:cNvCxnSpPr>
            <p:nvPr/>
          </p:nvCxnSpPr>
          <p:spPr bwMode="auto">
            <a:xfrm>
              <a:off x="1600200" y="3200400"/>
              <a:ext cx="4572000" cy="58240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</p:grp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352800" y="2209800"/>
          <a:ext cx="2036763" cy="604838"/>
        </p:xfrm>
        <a:graphic>
          <a:graphicData uri="http://schemas.openxmlformats.org/presentationml/2006/ole">
            <p:oleObj spid="_x0000_s100354" name="Equation" r:id="rId9" imgW="1625600" imgH="48260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90800" y="6248401"/>
            <a:ext cx="5181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Bi is like </a:t>
            </a:r>
            <a:r>
              <a:rPr lang="en-US" dirty="0" err="1" smtClean="0"/>
              <a:t>Sn</a:t>
            </a:r>
            <a:r>
              <a:rPr lang="en-US" dirty="0" smtClean="0"/>
              <a:t>! Why is Hg so different?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1" grpId="1" build="allAtOnce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3505200" cy="685800"/>
          </a:xfrm>
        </p:spPr>
        <p:txBody>
          <a:bodyPr/>
          <a:lstStyle/>
          <a:p>
            <a:pPr eaLnBrk="1" hangingPunct="1"/>
            <a:r>
              <a:rPr lang="en-US" sz="2800" smtClean="0"/>
              <a:t>Eutectic Alloys</a:t>
            </a:r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48" charset="0"/>
                <a:ea typeface="ＭＳ Ｐゴシック" pitchFamily="-48" charset="-128"/>
                <a:cs typeface="ＭＳ Ｐゴシック" pitchFamily="-48" charset="-128"/>
              </a:rPr>
              <a:t>Pershan/ESRF</a:t>
            </a:r>
          </a:p>
        </p:txBody>
      </p:sp>
      <p:pic>
        <p:nvPicPr>
          <p:cNvPr id="33796" name="Picture 3" descr="bin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"/>
            <a:ext cx="2743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4572000" cy="83026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60375" indent="-460375" eaLnBrk="0" hangingPunct="0">
              <a:spcBef>
                <a:spcPct val="50000"/>
              </a:spcBef>
              <a:tabLst>
                <a:tab pos="460375" algn="l"/>
              </a:tabLst>
            </a:pPr>
            <a:r>
              <a:rPr lang="en-US" sz="2000" b="1" i="1" dirty="0">
                <a:solidFill>
                  <a:srgbClr val="AC0C10"/>
                </a:solidFill>
              </a:rPr>
              <a:t>J. W. Gibbs</a:t>
            </a:r>
            <a:r>
              <a:rPr lang="en-US" sz="2000" b="1" i="1" dirty="0" smtClean="0">
                <a:solidFill>
                  <a:srgbClr val="AC0C10"/>
                </a:solidFill>
              </a:rPr>
              <a:t> &lt;1900</a:t>
            </a:r>
            <a:r>
              <a:rPr lang="en-US" b="1" i="1" dirty="0" smtClean="0">
                <a:solidFill>
                  <a:srgbClr val="AC0C10"/>
                </a:solidFill>
              </a:rPr>
              <a:t/>
            </a:r>
            <a:br>
              <a:rPr lang="en-US" b="1" i="1" dirty="0" smtClean="0">
                <a:solidFill>
                  <a:srgbClr val="AC0C10"/>
                </a:solidFill>
              </a:rPr>
            </a:br>
            <a:r>
              <a:rPr lang="en-US" sz="1400" dirty="0"/>
              <a:t>Surface Adsorption: A/B Alloy</a:t>
            </a:r>
            <a:br>
              <a:rPr lang="en-US" sz="1400" dirty="0"/>
            </a:br>
            <a:r>
              <a:rPr lang="en-US" sz="1400" dirty="0"/>
              <a:t>If Surface Tension:</a:t>
            </a:r>
            <a:r>
              <a:rPr lang="en-US" sz="1400" dirty="0" smtClean="0"/>
              <a:t> </a:t>
            </a:r>
            <a:r>
              <a:rPr lang="en-US" sz="1400" dirty="0" smtClean="0">
                <a:latin typeface="Symbol" pitchFamily="-48" charset="2"/>
                <a:sym typeface="Symbol" pitchFamily="-48" charset="2"/>
              </a:rPr>
              <a:t>γ</a:t>
            </a:r>
            <a:r>
              <a:rPr lang="en-US" sz="1400" baseline="-25000" dirty="0" smtClean="0"/>
              <a:t>A </a:t>
            </a:r>
            <a:r>
              <a:rPr lang="en-US" sz="1400" dirty="0"/>
              <a:t>&gt;</a:t>
            </a:r>
            <a:r>
              <a:rPr lang="en-US" sz="1400" dirty="0" smtClean="0"/>
              <a:t> </a:t>
            </a:r>
            <a:r>
              <a:rPr lang="en-US" sz="1400" dirty="0" smtClean="0">
                <a:latin typeface="Symbol" pitchFamily="-48" charset="2"/>
                <a:sym typeface="Symbol" pitchFamily="-48" charset="2"/>
              </a:rPr>
              <a:t>γ</a:t>
            </a:r>
            <a:r>
              <a:rPr lang="en-US" sz="1400" baseline="-25000" dirty="0" smtClean="0"/>
              <a:t>B </a:t>
            </a:r>
            <a:r>
              <a:rPr lang="en-US" sz="1400" dirty="0"/>
              <a:t>Surface is Rich in “B”.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0" y="1981200"/>
          <a:ext cx="7620000" cy="3459166"/>
        </p:xfrm>
        <a:graphic>
          <a:graphicData uri="http://schemas.openxmlformats.org/drawingml/2006/table">
            <a:tbl>
              <a:tblPr/>
              <a:tblGrid>
                <a:gridCol w="1417638"/>
                <a:gridCol w="2038350"/>
                <a:gridCol w="811212"/>
                <a:gridCol w="920750"/>
                <a:gridCol w="1216025"/>
                <a:gridCol w="1216025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A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x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B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1-x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2" charset="2"/>
                          <a:ea typeface="Symbol" pitchFamily="-112" charset="2"/>
                          <a:cs typeface="Symbol" pitchFamily="-112" charset="2"/>
                        </a:rPr>
                        <a:t>γ(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Symbol" pitchFamily="-112" charset="2"/>
                          <a:cs typeface="Symbol" pitchFamily="-112" charset="2"/>
                        </a:rPr>
                        <a:t>A)/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2" charset="2"/>
                          <a:ea typeface="Symbol" pitchFamily="-112" charset="2"/>
                          <a:cs typeface="Symbol" pitchFamily="-112" charset="2"/>
                        </a:rPr>
                        <a:t>γ(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Symbol" pitchFamily="-112" charset="2"/>
                          <a:cs typeface="Symbol" pitchFamily="-112" charset="2"/>
                        </a:rPr>
                        <a:t>B)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-112" charset="2"/>
                        <a:ea typeface="Symbol" pitchFamily="-112" charset="2"/>
                        <a:cs typeface="Symbol" pitchFamily="-112" charset="2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2" charset="2"/>
                          <a:ea typeface="Symbol" pitchFamily="-112" charset="2"/>
                          <a:cs typeface="Symbol" pitchFamily="-112" charset="2"/>
                        </a:rPr>
                        <a:t>Δ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Symbol" pitchFamily="-112" charset="2"/>
                          <a:cs typeface="Symbol" pitchFamily="-112" charset="2"/>
                        </a:rPr>
                        <a:t>H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Symbol" pitchFamily="-112" charset="2"/>
                          <a:cs typeface="Symbol" pitchFamily="-112" charset="2"/>
                        </a:rPr>
                        <a:t>*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2" charset="0"/>
                        <a:ea typeface="Symbol" pitchFamily="-112" charset="2"/>
                        <a:cs typeface="Symbol" pitchFamily="-112" charset="2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Symbol" pitchFamily="-112" charset="2"/>
                          <a:cs typeface="Symbol" pitchFamily="-112" charset="2"/>
                        </a:rPr>
                        <a:t>(mixing)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-112" charset="2"/>
                        <a:ea typeface="Symbol" pitchFamily="-112" charset="2"/>
                        <a:cs typeface="Symbol" pitchFamily="-112" charset="2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Concentration of Surface Layers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1st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nd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34d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Ga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x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Bi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1-x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718/378=1.90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+4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Liquid-Liquid Phase Sep.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Ga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83.5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In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16.5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 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718/556=1.29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+5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97%In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In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78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Bi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 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556/378=1.47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-1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35%Bi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Sn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57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Bi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43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 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560/378=1.48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+1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96%Bi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25%Bi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53%Bi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Au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71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Sn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29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 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1100/560=1.96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-10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96%Sn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&lt;1%Sn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24%Sn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Au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72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Ge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28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 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1100/621=1.77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-21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No Gibbs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 Adsorption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Au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82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Si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18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 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1100/865=1.27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-30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4-layers, 2DXtal (AuSi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Pd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81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Ge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1500/621=2.4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-44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 ~40 Å wetting layer (No Measureable Gibbs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 Adsorption)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48" charset="0"/>
                <a:ea typeface="ＭＳ Ｐゴシック" pitchFamily="-48" charset="-128"/>
                <a:cs typeface="ＭＳ Ｐゴシック" pitchFamily="-48" charset="-128"/>
              </a:rPr>
              <a:t>9th Int. Conf on Surf. X-ray and Neutron Scan (Taiwan, Jul.’06).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A0E116-A7CF-4491-BD93-B713075418F7}" type="slidenum">
              <a:rPr lang="en-US">
                <a:latin typeface="Arial" pitchFamily="-48" charset="0"/>
                <a:ea typeface="ＭＳ Ｐゴシック" pitchFamily="-48" charset="-128"/>
                <a:cs typeface="ＭＳ Ｐゴシック" pitchFamily="-48" charset="-128"/>
              </a:rPr>
              <a:pPr/>
              <a:t>15</a:t>
            </a:fld>
            <a:endParaRPr lang="en-US">
              <a:latin typeface="Arial" pitchFamily="-48" charset="0"/>
              <a:ea typeface="ＭＳ Ｐゴシック" pitchFamily="-48" charset="-128"/>
              <a:cs typeface="ＭＳ Ｐゴシック" pitchFamily="-48" charset="-128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6553200" cy="762000"/>
          </a:xfrm>
        </p:spPr>
        <p:txBody>
          <a:bodyPr/>
          <a:lstStyle/>
          <a:p>
            <a:pPr eaLnBrk="1" hangingPunct="1"/>
            <a:r>
              <a:rPr lang="en-US" sz="3600"/>
              <a:t>Gibbs Surface Adsorption(BiSn)</a:t>
            </a:r>
            <a:endParaRPr lang="en-US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990600" y="838200"/>
            <a:ext cx="3352800" cy="1357313"/>
            <a:chOff x="720" y="528"/>
            <a:chExt cx="2112" cy="855"/>
          </a:xfrm>
        </p:grpSpPr>
        <p:pic>
          <p:nvPicPr>
            <p:cNvPr id="35862" name="Picture 6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584" y="537"/>
              <a:ext cx="21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3" name="Picture 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48" y="537"/>
              <a:ext cx="21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720" y="528"/>
              <a:ext cx="2112" cy="855"/>
              <a:chOff x="720" y="537"/>
              <a:chExt cx="2112" cy="855"/>
            </a:xfrm>
          </p:grpSpPr>
          <p:sp>
            <p:nvSpPr>
              <p:cNvPr id="35865" name="Text Box 8"/>
              <p:cNvSpPr txBox="1">
                <a:spLocks noChangeArrowheads="1"/>
              </p:cNvSpPr>
              <p:nvPr/>
            </p:nvSpPr>
            <p:spPr bwMode="auto">
              <a:xfrm>
                <a:off x="720" y="816"/>
                <a:ext cx="148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dirty="0" err="1" smtClean="0">
                    <a:latin typeface="Symbol" pitchFamily="-48" charset="2"/>
                    <a:sym typeface="Symbol" pitchFamily="-48" charset="2"/>
                  </a:rPr>
                  <a:t>γ</a:t>
                </a:r>
                <a:r>
                  <a:rPr lang="en-US" baseline="-25000" dirty="0" err="1" smtClean="0"/>
                  <a:t>Bi</a:t>
                </a:r>
                <a:r>
                  <a:rPr lang="en-US" dirty="0"/>
                  <a:t>=378,</a:t>
                </a:r>
                <a:r>
                  <a:rPr lang="en-US" dirty="0" smtClean="0"/>
                  <a:t> </a:t>
                </a:r>
                <a:r>
                  <a:rPr lang="en-US" dirty="0" err="1" smtClean="0">
                    <a:latin typeface="Symbol" pitchFamily="-48" charset="2"/>
                    <a:sym typeface="Symbol" pitchFamily="-48" charset="2"/>
                  </a:rPr>
                  <a:t>γ</a:t>
                </a:r>
                <a:r>
                  <a:rPr lang="en-US" baseline="-25000" dirty="0" err="1" smtClean="0"/>
                  <a:t>Sn</a:t>
                </a:r>
                <a:r>
                  <a:rPr lang="en-US" dirty="0"/>
                  <a:t>=560, </a:t>
                </a:r>
              </a:p>
            </p:txBody>
          </p:sp>
          <p:sp>
            <p:nvSpPr>
              <p:cNvPr id="35866" name="Text Box 5"/>
              <p:cNvSpPr txBox="1">
                <a:spLocks noChangeArrowheads="1"/>
              </p:cNvSpPr>
              <p:nvPr/>
            </p:nvSpPr>
            <p:spPr bwMode="auto">
              <a:xfrm>
                <a:off x="720" y="537"/>
                <a:ext cx="21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/>
                  <a:t>Alloy: Bi       and  Sn </a:t>
                </a:r>
              </a:p>
            </p:txBody>
          </p:sp>
          <p:sp>
            <p:nvSpPr>
              <p:cNvPr id="35867" name="Text Box 10"/>
              <p:cNvSpPr txBox="1">
                <a:spLocks noChangeArrowheads="1"/>
              </p:cNvSpPr>
              <p:nvPr/>
            </p:nvSpPr>
            <p:spPr bwMode="auto">
              <a:xfrm>
                <a:off x="720" y="1104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endParaRPr lang="en-US"/>
              </a:p>
            </p:txBody>
          </p:sp>
        </p:grpSp>
      </p:grpSp>
      <p:pic>
        <p:nvPicPr>
          <p:cNvPr id="35846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5257800" y="838200"/>
            <a:ext cx="26860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657600" y="2286000"/>
            <a:ext cx="5257800" cy="4381500"/>
            <a:chOff x="144" y="1200"/>
            <a:chExt cx="3312" cy="2760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144" y="1200"/>
              <a:ext cx="3312" cy="2760"/>
              <a:chOff x="144" y="1200"/>
              <a:chExt cx="3312" cy="2760"/>
            </a:xfrm>
          </p:grpSpPr>
          <p:pic>
            <p:nvPicPr>
              <p:cNvPr id="35860" name="Picture 22" descr="SnBi_R_R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44" y="1200"/>
                <a:ext cx="3312" cy="2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61" name="Text Box 23"/>
              <p:cNvSpPr txBox="1">
                <a:spLocks noChangeArrowheads="1"/>
              </p:cNvSpPr>
              <p:nvPr/>
            </p:nvSpPr>
            <p:spPr bwMode="auto">
              <a:xfrm>
                <a:off x="720" y="3024"/>
                <a:ext cx="1584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100" dirty="0" err="1" smtClean="0">
                    <a:solidFill>
                      <a:schemeClr val="tx2"/>
                    </a:solidFill>
                    <a:latin typeface="Symbol" pitchFamily="-48" charset="2"/>
                    <a:sym typeface="Symbol" pitchFamily="-48" charset="2"/>
                  </a:rPr>
                  <a:t>γ</a:t>
                </a:r>
                <a:r>
                  <a:rPr lang="en-US" sz="2100" dirty="0" err="1" smtClean="0">
                    <a:solidFill>
                      <a:schemeClr val="tx2"/>
                    </a:solidFill>
                  </a:rPr>
                  <a:t>(</a:t>
                </a:r>
                <a:r>
                  <a:rPr lang="en-US" sz="2100" dirty="0" err="1">
                    <a:solidFill>
                      <a:schemeClr val="tx2"/>
                    </a:solidFill>
                  </a:rPr>
                  <a:t>Bi</a:t>
                </a:r>
                <a:r>
                  <a:rPr lang="en-US" sz="2100" dirty="0">
                    <a:solidFill>
                      <a:schemeClr val="tx2"/>
                    </a:solidFill>
                  </a:rPr>
                  <a:t>)</a:t>
                </a:r>
                <a:r>
                  <a:rPr lang="en-US" sz="2100" dirty="0">
                    <a:solidFill>
                      <a:schemeClr val="tx2"/>
                    </a:solidFill>
                    <a:latin typeface="ヒラギノ角ゴ Pro W3" pitchFamily="-48" charset="-128"/>
                  </a:rPr>
                  <a:t>≈ </a:t>
                </a:r>
                <a:r>
                  <a:rPr lang="en-US" sz="2100" dirty="0">
                    <a:solidFill>
                      <a:schemeClr val="tx2"/>
                    </a:solidFill>
                  </a:rPr>
                  <a:t>398</a:t>
                </a:r>
                <a:r>
                  <a:rPr lang="en-US" sz="2100" dirty="0" smtClean="0">
                    <a:solidFill>
                      <a:schemeClr val="tx2"/>
                    </a:solidFill>
                  </a:rPr>
                  <a:t/>
                </a:r>
                <a:br>
                  <a:rPr lang="en-US" sz="2100" dirty="0" smtClean="0">
                    <a:solidFill>
                      <a:schemeClr val="tx2"/>
                    </a:solidFill>
                  </a:rPr>
                </a:br>
                <a:r>
                  <a:rPr lang="en-US" sz="2100" dirty="0" err="1" smtClean="0">
                    <a:solidFill>
                      <a:schemeClr val="tx2"/>
                    </a:solidFill>
                    <a:latin typeface="Symbol" pitchFamily="-48" charset="2"/>
                    <a:sym typeface="Symbol" pitchFamily="-48" charset="2"/>
                  </a:rPr>
                  <a:t>γ</a:t>
                </a:r>
                <a:r>
                  <a:rPr lang="en-US" sz="2100" dirty="0" err="1" smtClean="0">
                    <a:solidFill>
                      <a:schemeClr val="tx2"/>
                    </a:solidFill>
                  </a:rPr>
                  <a:t>(</a:t>
                </a:r>
                <a:r>
                  <a:rPr lang="en-US" sz="2100" dirty="0" err="1">
                    <a:solidFill>
                      <a:schemeClr val="tx2"/>
                    </a:solidFill>
                  </a:rPr>
                  <a:t>Sn</a:t>
                </a:r>
                <a:r>
                  <a:rPr lang="en-US" sz="2100" dirty="0">
                    <a:solidFill>
                      <a:schemeClr val="tx2"/>
                    </a:solidFill>
                  </a:rPr>
                  <a:t>)</a:t>
                </a:r>
                <a:r>
                  <a:rPr lang="en-US" sz="2100" dirty="0" smtClean="0">
                    <a:solidFill>
                      <a:schemeClr val="tx2"/>
                    </a:solidFill>
                  </a:rPr>
                  <a:t>≈  567 </a:t>
                </a:r>
                <a:r>
                  <a:rPr lang="en-US" sz="2100" dirty="0">
                    <a:solidFill>
                      <a:schemeClr val="tx2"/>
                    </a:solidFill>
                  </a:rPr>
                  <a:t>dyne/cm</a:t>
                </a:r>
                <a:endParaRPr lang="en-US" sz="2500" dirty="0">
                  <a:solidFill>
                    <a:schemeClr val="tx2"/>
                  </a:solidFill>
                  <a:latin typeface="Symbol" pitchFamily="-48" charset="2"/>
                  <a:sym typeface="Symbol" pitchFamily="-48" charset="2"/>
                </a:endParaRPr>
              </a:p>
            </p:txBody>
          </p:sp>
        </p:grpSp>
        <p:sp>
          <p:nvSpPr>
            <p:cNvPr id="35859" name="Line 24"/>
            <p:cNvSpPr>
              <a:spLocks noChangeShapeType="1"/>
            </p:cNvSpPr>
            <p:nvPr/>
          </p:nvSpPr>
          <p:spPr bwMode="auto">
            <a:xfrm>
              <a:off x="2688" y="1872"/>
              <a:ext cx="11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0" y="2057579"/>
            <a:ext cx="3581400" cy="4114622"/>
            <a:chOff x="3264" y="1334"/>
            <a:chExt cx="2448" cy="2699"/>
          </a:xfrm>
        </p:grpSpPr>
        <p:pic>
          <p:nvPicPr>
            <p:cNvPr id="35850" name="Picture 28" descr="SnBi f(E)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264" y="1872"/>
              <a:ext cx="2448" cy="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1" name="Text Box 29"/>
            <p:cNvSpPr txBox="1">
              <a:spLocks noChangeArrowheads="1"/>
            </p:cNvSpPr>
            <p:nvPr/>
          </p:nvSpPr>
          <p:spPr bwMode="auto">
            <a:xfrm>
              <a:off x="3629" y="1334"/>
              <a:ext cx="1753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/>
                <a:t>Energy Dispersion:</a:t>
              </a:r>
              <a:r>
                <a:rPr lang="en-US" dirty="0" smtClean="0"/>
                <a:t> </a:t>
              </a:r>
            </a:p>
            <a:p>
              <a:pPr eaLnBrk="0" hangingPunct="0"/>
              <a:r>
                <a:rPr lang="en-US" dirty="0" smtClean="0"/>
                <a:t>Bi:L3    </a:t>
              </a:r>
              <a:r>
                <a:rPr lang="en-US" dirty="0" err="1" smtClean="0"/>
                <a:t>f</a:t>
              </a:r>
              <a:r>
                <a:rPr lang="en-US" dirty="0" err="1"/>
                <a:t>(E</a:t>
              </a:r>
              <a:r>
                <a:rPr lang="en-US" dirty="0"/>
                <a:t>)</a:t>
              </a:r>
            </a:p>
          </p:txBody>
        </p:sp>
        <p:sp>
          <p:nvSpPr>
            <p:cNvPr id="35852" name="Text Box 30"/>
            <p:cNvSpPr txBox="1">
              <a:spLocks noChangeArrowheads="1"/>
            </p:cNvSpPr>
            <p:nvPr/>
          </p:nvSpPr>
          <p:spPr bwMode="auto">
            <a:xfrm>
              <a:off x="3926" y="2294"/>
              <a:ext cx="1063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Adsorption</a:t>
              </a:r>
            </a:p>
          </p:txBody>
        </p:sp>
        <p:sp>
          <p:nvSpPr>
            <p:cNvPr id="35853" name="Text Box 31"/>
            <p:cNvSpPr txBox="1">
              <a:spLocks noChangeArrowheads="1"/>
            </p:cNvSpPr>
            <p:nvPr/>
          </p:nvSpPr>
          <p:spPr bwMode="auto">
            <a:xfrm>
              <a:off x="3734" y="3398"/>
              <a:ext cx="1115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Scat. Ampl.</a:t>
              </a:r>
            </a:p>
          </p:txBody>
        </p:sp>
        <p:sp>
          <p:nvSpPr>
            <p:cNvPr id="35854" name="AutoShape 32"/>
            <p:cNvSpPr>
              <a:spLocks noChangeArrowheads="1"/>
            </p:cNvSpPr>
            <p:nvPr/>
          </p:nvSpPr>
          <p:spPr bwMode="auto">
            <a:xfrm>
              <a:off x="4944" y="3504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18E21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5855" name="AutoShape 33"/>
            <p:cNvSpPr>
              <a:spLocks noChangeArrowheads="1"/>
            </p:cNvSpPr>
            <p:nvPr/>
          </p:nvSpPr>
          <p:spPr bwMode="auto">
            <a:xfrm>
              <a:off x="4896" y="336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D3393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5856" name="AutoShape 34"/>
            <p:cNvSpPr>
              <a:spLocks noChangeArrowheads="1"/>
            </p:cNvSpPr>
            <p:nvPr/>
          </p:nvSpPr>
          <p:spPr bwMode="auto">
            <a:xfrm>
              <a:off x="4752" y="3072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201C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5857" name="AutoShape 35"/>
            <p:cNvSpPr>
              <a:spLocks noChangeArrowheads="1"/>
            </p:cNvSpPr>
            <p:nvPr/>
          </p:nvSpPr>
          <p:spPr bwMode="auto">
            <a:xfrm>
              <a:off x="3840" y="2832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</p:grpSp>
      <p:pic>
        <p:nvPicPr>
          <p:cNvPr id="54309" name="Picture 37" descr="SnBi_density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" y="1600200"/>
            <a:ext cx="27225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553200" cy="914400"/>
          </a:xfrm>
        </p:spPr>
        <p:txBody>
          <a:bodyPr/>
          <a:lstStyle/>
          <a:p>
            <a:r>
              <a:rPr lang="en-US" sz="2400" dirty="0" smtClean="0"/>
              <a:t>Surface Freezing  Au</a:t>
            </a:r>
            <a:r>
              <a:rPr lang="en-US" sz="2400" baseline="-25000" dirty="0" smtClean="0"/>
              <a:t>82</a:t>
            </a:r>
            <a:r>
              <a:rPr lang="en-US" sz="2400" dirty="0" smtClean="0"/>
              <a:t>Si</a:t>
            </a:r>
            <a:r>
              <a:rPr lang="en-US" sz="2400" baseline="-25000" dirty="0" smtClean="0"/>
              <a:t>18</a:t>
            </a:r>
            <a:r>
              <a:rPr lang="en-US" sz="2400" dirty="0" smtClean="0"/>
              <a:t>Eutectic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Pershan/LAMXIV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27432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</a:t>
            </a:r>
            <a:endParaRPr lang="en-US" sz="1600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04800" y="1143000"/>
            <a:ext cx="2590800" cy="1828800"/>
            <a:chOff x="381000" y="2895600"/>
            <a:chExt cx="4419600" cy="3435350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81000" y="2895600"/>
              <a:ext cx="4419600" cy="3435350"/>
              <a:chOff x="240" y="1824"/>
              <a:chExt cx="2784" cy="2164"/>
            </a:xfrm>
          </p:grpSpPr>
          <p:pic>
            <p:nvPicPr>
              <p:cNvPr id="10" name="Picture 14" descr="AuSi-Phas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1824"/>
                <a:ext cx="2784" cy="2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Oval 15"/>
              <p:cNvSpPr>
                <a:spLocks noChangeArrowheads="1"/>
              </p:cNvSpPr>
              <p:nvPr/>
            </p:nvSpPr>
            <p:spPr bwMode="auto">
              <a:xfrm>
                <a:off x="768" y="3120"/>
                <a:ext cx="432" cy="432"/>
              </a:xfrm>
              <a:prstGeom prst="ellipse">
                <a:avLst/>
              </a:prstGeom>
              <a:solidFill>
                <a:srgbClr val="FFF869">
                  <a:alpha val="41960"/>
                </a:srgbClr>
              </a:solidFill>
              <a:ln w="25400" cap="rnd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pic>
          <p:nvPicPr>
            <p:cNvPr id="9" name="Picture 31" descr="AuSiGe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67000" y="4191000"/>
              <a:ext cx="1905000" cy="945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2514600" y="27432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Au</a:t>
            </a:r>
            <a:endParaRPr lang="en-US" sz="16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3124200" y="1066800"/>
            <a:ext cx="2895600" cy="2362200"/>
            <a:chOff x="5486400" y="1066800"/>
            <a:chExt cx="2895600" cy="2362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6400" y="1327355"/>
              <a:ext cx="2895600" cy="210164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9800" y="1066800"/>
              <a:ext cx="914400" cy="103503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239000" y="1066800"/>
              <a:ext cx="8382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T/γ~0.8</a:t>
              </a:r>
              <a:endParaRPr lang="en-US" sz="1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8600" y="3429000"/>
            <a:ext cx="3450100" cy="2348751"/>
            <a:chOff x="228600" y="3429000"/>
            <a:chExt cx="3450100" cy="234875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52600" y="3886200"/>
              <a:ext cx="1926100" cy="189155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28600" y="4191000"/>
              <a:ext cx="14860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Bragg Peaks</a:t>
              </a:r>
            </a:p>
            <a:p>
              <a:r>
                <a:rPr lang="en-US" sz="1400" dirty="0" smtClean="0"/>
                <a:t>LT: </a:t>
              </a:r>
              <a:r>
                <a:rPr lang="en-US" sz="1400" dirty="0" err="1" smtClean="0"/>
                <a:t>Bilayer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Xtal</a:t>
              </a:r>
              <a:endParaRPr lang="en-US" sz="1400" dirty="0" smtClean="0"/>
            </a:p>
            <a:p>
              <a:r>
                <a:rPr lang="en-US" sz="1400" dirty="0" smtClean="0"/>
                <a:t>HT: Monolayer</a:t>
              </a:r>
            </a:p>
            <a:p>
              <a:r>
                <a:rPr lang="en-US" sz="1400" dirty="0" smtClean="0"/>
                <a:t>LL: Liquid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7200" y="3429000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Mechler</a:t>
              </a:r>
              <a:r>
                <a:rPr lang="en-US" sz="2000" dirty="0" smtClean="0"/>
                <a:t> (LAMXIV)</a:t>
              </a:r>
              <a:endParaRPr lang="en-US" sz="2000" dirty="0"/>
            </a:p>
          </p:txBody>
        </p:sp>
      </p:grpSp>
      <p:cxnSp>
        <p:nvCxnSpPr>
          <p:cNvPr id="46" name="Straight Connector 45"/>
          <p:cNvCxnSpPr/>
          <p:nvPr/>
        </p:nvCxnSpPr>
        <p:spPr bwMode="auto">
          <a:xfrm rot="5400000" flipH="1" flipV="1">
            <a:off x="4000500" y="2552700"/>
            <a:ext cx="838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5715000" y="1295400"/>
            <a:ext cx="3352800" cy="2133600"/>
            <a:chOff x="5791200" y="1676400"/>
            <a:chExt cx="3352800" cy="2133600"/>
          </a:xfrm>
        </p:grpSpPr>
        <p:grpSp>
          <p:nvGrpSpPr>
            <p:cNvPr id="57" name="Group 56"/>
            <p:cNvGrpSpPr/>
            <p:nvPr/>
          </p:nvGrpSpPr>
          <p:grpSpPr>
            <a:xfrm>
              <a:off x="5791200" y="1676400"/>
              <a:ext cx="3352800" cy="2133600"/>
              <a:chOff x="5791200" y="1066800"/>
              <a:chExt cx="3352800" cy="2133600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6382871" y="1066800"/>
                <a:ext cx="2761129" cy="2133600"/>
                <a:chOff x="6382871" y="1066800"/>
                <a:chExt cx="2761129" cy="2133600"/>
              </a:xfrm>
            </p:grpSpPr>
            <p:pic>
              <p:nvPicPr>
                <p:cNvPr id="50" name="Picture 49" descr="gal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82871" y="1066800"/>
                  <a:ext cx="2761129" cy="2133600"/>
                </a:xfrm>
                <a:prstGeom prst="rect">
                  <a:avLst/>
                </a:prstGeom>
              </p:spPr>
            </p:pic>
            <p:sp>
              <p:nvSpPr>
                <p:cNvPr id="41" name="TextBox 40"/>
                <p:cNvSpPr txBox="1"/>
                <p:nvPr/>
              </p:nvSpPr>
              <p:spPr>
                <a:xfrm>
                  <a:off x="6705600" y="1066800"/>
                  <a:ext cx="10668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Gallium</a:t>
                  </a:r>
                  <a:endParaRPr lang="en-US" sz="1600" dirty="0"/>
                </a:p>
              </p:txBody>
            </p:sp>
          </p:grpSp>
          <p:cxnSp>
            <p:nvCxnSpPr>
              <p:cNvPr id="49" name="Elbow Connector 48"/>
              <p:cNvCxnSpPr/>
              <p:nvPr/>
            </p:nvCxnSpPr>
            <p:spPr bwMode="auto">
              <a:xfrm rot="10800000" flipV="1">
                <a:off x="5791200" y="1828800"/>
                <a:ext cx="2590800" cy="609600"/>
              </a:xfrm>
              <a:prstGeom prst="bentConnector3">
                <a:avLst>
                  <a:gd name="adj1" fmla="val 79739"/>
                </a:avLst>
              </a:prstGeom>
              <a:noFill/>
              <a:ln w="9525" cap="flat" cmpd="sng" algn="ctr">
                <a:solidFill>
                  <a:srgbClr val="B30623"/>
                </a:solidFill>
                <a:prstDash val="dash"/>
                <a:round/>
                <a:headEnd type="none" w="med" len="med"/>
                <a:tailEnd type="arrow" w="lg" len="lg"/>
              </a:ln>
              <a:effectLst/>
            </p:spPr>
          </p:cxnSp>
        </p:grpSp>
        <p:sp>
          <p:nvSpPr>
            <p:cNvPr id="39" name="TextBox 38"/>
            <p:cNvSpPr txBox="1"/>
            <p:nvPr/>
          </p:nvSpPr>
          <p:spPr>
            <a:xfrm>
              <a:off x="7620000" y="16764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T/γ~0.56</a:t>
              </a:r>
              <a:endParaRPr lang="en-US" sz="1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86200" y="3733800"/>
            <a:ext cx="2413262" cy="1555801"/>
            <a:chOff x="3886200" y="3733800"/>
            <a:chExt cx="2413262" cy="1555801"/>
          </a:xfrm>
        </p:grpSpPr>
        <p:sp>
          <p:nvSpPr>
            <p:cNvPr id="43" name="TextBox 42"/>
            <p:cNvSpPr txBox="1"/>
            <p:nvPr/>
          </p:nvSpPr>
          <p:spPr>
            <a:xfrm>
              <a:off x="4114800" y="3733800"/>
              <a:ext cx="20441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2D-Crystal </a:t>
              </a:r>
              <a:r>
                <a:rPr lang="en-US" sz="1600" dirty="0" err="1" smtClean="0">
                  <a:latin typeface="Wingdings"/>
                  <a:ea typeface="Wingdings"/>
                  <a:cs typeface="Wingdings"/>
                </a:rPr>
                <a:t></a:t>
              </a:r>
              <a:r>
                <a:rPr lang="en-US" sz="1600" dirty="0" err="1" smtClean="0"/>
                <a:t>Rigidity</a:t>
              </a:r>
              <a:endParaRPr lang="en-US" sz="1600" dirty="0"/>
            </a:p>
          </p:txBody>
        </p:sp>
        <p:pic>
          <p:nvPicPr>
            <p:cNvPr id="26" name="Content Placeholder 3" descr="surffroz.pct"/>
            <p:cNvPicPr>
              <a:picLocks noChangeAspect="1"/>
            </p:cNvPicPr>
            <p:nvPr/>
          </p:nvPicPr>
          <p:blipFill>
            <a:blip r:embed="rId9"/>
            <a:srcRect t="-40133" b="-40133"/>
            <a:stretch>
              <a:fillRect/>
            </a:stretch>
          </p:blipFill>
          <p:spPr>
            <a:xfrm>
              <a:off x="3886200" y="3962400"/>
              <a:ext cx="2413262" cy="1327201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5410200" y="1676400"/>
            <a:ext cx="3429000" cy="3437930"/>
            <a:chOff x="5410200" y="1676400"/>
            <a:chExt cx="3429000" cy="3437930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6629400" y="4572000"/>
              <a:ext cx="609600" cy="1588"/>
            </a:xfrm>
            <a:prstGeom prst="straightConnector1">
              <a:avLst/>
            </a:prstGeom>
            <a:noFill/>
            <a:ln w="76200" cap="flat" cmpd="tri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7315200" y="4191000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Rigidity Reduces Debye-Waller</a:t>
              </a:r>
              <a:endParaRPr lang="en-US" sz="1800" dirty="0"/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 rot="16200000" flipV="1">
              <a:off x="5105400" y="1981200"/>
              <a:ext cx="2438400" cy="18288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629400" cy="533400"/>
          </a:xfrm>
        </p:spPr>
        <p:txBody>
          <a:bodyPr/>
          <a:lstStyle/>
          <a:p>
            <a:pPr eaLnBrk="1" hangingPunct="1"/>
            <a:r>
              <a:rPr lang="en-US" sz="2800" smtClean="0"/>
              <a:t>AuGe Eutectic(Should be Similar to Au-Si)</a:t>
            </a:r>
          </a:p>
        </p:txBody>
      </p:sp>
      <p:sp>
        <p:nvSpPr>
          <p:cNvPr id="3993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48" charset="0"/>
                <a:ea typeface="ＭＳ Ｐゴシック" pitchFamily="-48" charset="-128"/>
                <a:cs typeface="ＭＳ Ｐゴシック" pitchFamily="-48" charset="-128"/>
              </a:rPr>
              <a:t>Pershan/ESRF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105400" y="1219200"/>
          <a:ext cx="3886200" cy="914400"/>
        </p:xfrm>
        <a:graphic>
          <a:graphicData uri="http://schemas.openxmlformats.org/drawingml/2006/table">
            <a:tbl>
              <a:tblPr/>
              <a:tblGrid>
                <a:gridCol w="1041400"/>
                <a:gridCol w="1625600"/>
                <a:gridCol w="1219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2" charset="2"/>
                          <a:ea typeface="Symbol" pitchFamily="-112" charset="2"/>
                          <a:cs typeface="Symbol" pitchFamily="-112" charset="2"/>
                        </a:rPr>
                        <a:t>γ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Symbol" pitchFamily="-112" charset="2"/>
                          <a:cs typeface="Symbol" pitchFamily="-112" charset="2"/>
                        </a:rPr>
                        <a:t>(Au)/γ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2" charset="2"/>
                          <a:ea typeface="Symbol" pitchFamily="-112" charset="2"/>
                          <a:cs typeface="Symbol" pitchFamily="-112" charset="2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Symbol" pitchFamily="-112" charset="2"/>
                          <a:cs typeface="Symbol" pitchFamily="-112" charset="2"/>
                        </a:rPr>
                        <a:t>Si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Symbol" pitchFamily="-112" charset="2"/>
                          <a:cs typeface="Symbol" pitchFamily="-112" charset="2"/>
                        </a:rPr>
                        <a:t> or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Symbol" pitchFamily="-112" charset="2"/>
                          <a:cs typeface="Symbol" pitchFamily="-112" charset="2"/>
                        </a:rPr>
                        <a:t>Ge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Symbol" pitchFamily="-112" charset="2"/>
                          <a:cs typeface="Symbol" pitchFamily="-112" charset="2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-112" charset="2"/>
                        <a:ea typeface="Symbol" pitchFamily="-112" charset="2"/>
                        <a:cs typeface="Symbol" pitchFamily="-112" charset="2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Symbol" pitchFamily="-112" charset="2"/>
                          <a:cs typeface="Symbol" pitchFamily="-112" charset="2"/>
                        </a:rPr>
                        <a:t>ΔH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-112" charset="2"/>
                        <a:ea typeface="Symbol" pitchFamily="-112" charset="2"/>
                        <a:cs typeface="Symbol" pitchFamily="-112" charset="2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Au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72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Ge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28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 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1100/621=1.77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-21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Au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82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Si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18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 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1100/865=1.27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-30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304800" y="1066800"/>
            <a:ext cx="4648200" cy="1731963"/>
            <a:chOff x="304800" y="1066800"/>
            <a:chExt cx="4648200" cy="1731963"/>
          </a:xfrm>
        </p:grpSpPr>
        <p:grpSp>
          <p:nvGrpSpPr>
            <p:cNvPr id="2" name="Group 12"/>
            <p:cNvGrpSpPr>
              <a:grpSpLocks/>
            </p:cNvGrpSpPr>
            <p:nvPr/>
          </p:nvGrpSpPr>
          <p:grpSpPr bwMode="auto">
            <a:xfrm>
              <a:off x="304800" y="1066800"/>
              <a:ext cx="3130550" cy="1676400"/>
              <a:chOff x="152400" y="1066800"/>
              <a:chExt cx="3129793" cy="1676400"/>
            </a:xfrm>
          </p:grpSpPr>
          <p:pic>
            <p:nvPicPr>
              <p:cNvPr id="39974" name="Picture 6" descr="AuSi-phase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2400" y="1066800"/>
                <a:ext cx="2284327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975" name="TextBox 9"/>
              <p:cNvSpPr txBox="1">
                <a:spLocks noChangeArrowheads="1"/>
              </p:cNvSpPr>
              <p:nvPr/>
            </p:nvSpPr>
            <p:spPr bwMode="auto">
              <a:xfrm>
                <a:off x="2362200" y="1676400"/>
                <a:ext cx="91999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/>
                  <a:t>Au-Si</a:t>
                </a:r>
              </a:p>
            </p:txBody>
          </p:sp>
        </p:grp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667000" y="1066800"/>
              <a:ext cx="2286000" cy="1731963"/>
              <a:chOff x="4267201" y="1066800"/>
              <a:chExt cx="2286000" cy="1731946"/>
            </a:xfrm>
          </p:grpSpPr>
          <p:pic>
            <p:nvPicPr>
              <p:cNvPr id="39972" name="Picture 7" descr="AuGe-phase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267201" y="1066800"/>
                <a:ext cx="2286000" cy="1731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973" name="TextBox 10"/>
              <p:cNvSpPr txBox="1">
                <a:spLocks noChangeArrowheads="1"/>
              </p:cNvSpPr>
              <p:nvPr/>
            </p:nvSpPr>
            <p:spPr bwMode="auto">
              <a:xfrm>
                <a:off x="5257800" y="1828800"/>
                <a:ext cx="102218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/>
                  <a:t>Au-Ge</a:t>
                </a:r>
              </a:p>
            </p:txBody>
          </p:sp>
        </p:grp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172200" y="3429000"/>
            <a:ext cx="2667000" cy="15388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buFont typeface="Arial" pitchFamily="-48" charset="0"/>
              <a:buChar char="•"/>
            </a:pPr>
            <a:r>
              <a:rPr lang="en-US" sz="1800" dirty="0" smtClean="0"/>
              <a:t>Au-</a:t>
            </a:r>
            <a:r>
              <a:rPr lang="en-US" sz="1800" dirty="0" err="1" smtClean="0"/>
              <a:t>Ge</a:t>
            </a:r>
            <a:r>
              <a:rPr lang="en-US" sz="1800" dirty="0" smtClean="0"/>
              <a:t> is Different from Au-Si</a:t>
            </a:r>
          </a:p>
          <a:p>
            <a:pPr eaLnBrk="0" hangingPunct="0">
              <a:buFont typeface="Arial" pitchFamily="-48" charset="0"/>
              <a:buChar char="•"/>
            </a:pPr>
            <a:r>
              <a:rPr lang="en-US" sz="1800" dirty="0" smtClean="0"/>
              <a:t>No Surface Freezing </a:t>
            </a:r>
            <a:br>
              <a:rPr lang="en-US" sz="1800" dirty="0" smtClean="0"/>
            </a:br>
            <a:r>
              <a:rPr lang="en-US" sz="1800" dirty="0" smtClean="0"/>
              <a:t>• </a:t>
            </a:r>
            <a:r>
              <a:rPr lang="en-US" sz="4000" dirty="0" smtClean="0">
                <a:solidFill>
                  <a:srgbClr val="FF0000"/>
                </a:solidFill>
              </a:rPr>
              <a:t>Why?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9962" name="TextBox 22"/>
          <p:cNvSpPr txBox="1">
            <a:spLocks noChangeArrowheads="1"/>
          </p:cNvSpPr>
          <p:nvPr/>
        </p:nvSpPr>
        <p:spPr bwMode="auto">
          <a:xfrm>
            <a:off x="1066800" y="1752600"/>
            <a:ext cx="92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Au-Si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85800" y="3276600"/>
            <a:ext cx="2514600" cy="2746375"/>
            <a:chOff x="1219200" y="1752600"/>
            <a:chExt cx="2514600" cy="2746375"/>
          </a:xfrm>
        </p:grpSpPr>
        <p:pic>
          <p:nvPicPr>
            <p:cNvPr id="26" name="Picture 10" descr="ternary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19200" y="1752600"/>
              <a:ext cx="2514600" cy="225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1295400" y="4191000"/>
              <a:ext cx="23177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dirty="0"/>
                <a:t>Surface Frozen Ge≤6.5 </a:t>
              </a:r>
              <a:r>
                <a:rPr lang="en-US" sz="1400" dirty="0" err="1"/>
                <a:t>atm</a:t>
              </a:r>
              <a:r>
                <a:rPr lang="en-US" sz="1400" dirty="0"/>
                <a:t>%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05200" y="3028890"/>
            <a:ext cx="2414154" cy="3295710"/>
            <a:chOff x="3505200" y="3028890"/>
            <a:chExt cx="2414154" cy="3295710"/>
          </a:xfrm>
        </p:grpSpPr>
        <p:pic>
          <p:nvPicPr>
            <p:cNvPr id="18" name="Picture 17" descr="peter3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05200" y="3200400"/>
              <a:ext cx="2414154" cy="31242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543300" y="302889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2D GID Scans</a:t>
              </a:r>
              <a:endParaRPr lang="en-US" sz="20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867400" y="5029200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Pasturel</a:t>
            </a:r>
            <a:r>
              <a:rPr lang="en-US" sz="1400" dirty="0" smtClean="0"/>
              <a:t> et al.  Structure- Liquid Au-Si - molecular dynamics. PRB (2010) </a:t>
            </a:r>
            <a:endParaRPr lang="en-US" sz="1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5791200" y="5791200"/>
            <a:ext cx="2971800" cy="738664"/>
            <a:chOff x="5791200" y="5791200"/>
            <a:chExt cx="2971800" cy="738664"/>
          </a:xfrm>
        </p:grpSpPr>
        <p:sp>
          <p:nvSpPr>
            <p:cNvPr id="23" name="TextBox 22"/>
            <p:cNvSpPr txBox="1"/>
            <p:nvPr/>
          </p:nvSpPr>
          <p:spPr>
            <a:xfrm>
              <a:off x="5791200" y="5791200"/>
              <a:ext cx="2971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 </a:t>
              </a:r>
              <a:r>
                <a:rPr lang="en-US" sz="1400" dirty="0" err="1" smtClean="0"/>
                <a:t>Upmanyu</a:t>
              </a:r>
              <a:r>
                <a:rPr lang="en-US" sz="1400" dirty="0" smtClean="0"/>
                <a:t> et al. (in preparation): NE</a:t>
              </a:r>
            </a:p>
            <a:p>
              <a:r>
                <a:rPr lang="en-US" sz="1400" dirty="0" smtClean="0"/>
                <a:t>Sub surface Si enrichment!</a:t>
              </a:r>
            </a:p>
            <a:p>
              <a:r>
                <a:rPr lang="en-US" sz="1400" dirty="0" smtClean="0"/>
                <a:t>Si (Surface)         (Au-Si) (bonding) </a:t>
              </a:r>
              <a:r>
                <a:rPr lang="en-US" sz="1200" dirty="0" smtClean="0"/>
                <a:t> </a:t>
              </a:r>
              <a:endParaRPr lang="en-US" sz="1200" dirty="0"/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6781800" y="6400800"/>
              <a:ext cx="304800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sm" len="med"/>
              <a:tailEnd type="triangle" w="sm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 animBg="1" autoUpdateAnimBg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Surface Freezing of Au</a:t>
            </a:r>
            <a:r>
              <a:rPr lang="en-US" sz="2800" baseline="-25000" dirty="0" smtClean="0"/>
              <a:t>82</a:t>
            </a:r>
            <a:r>
              <a:rPr lang="en-US" sz="2800" dirty="0" smtClean="0"/>
              <a:t>Si</a:t>
            </a:r>
            <a:r>
              <a:rPr lang="en-US" sz="2800" baseline="-25000" dirty="0" smtClean="0"/>
              <a:t>18</a:t>
            </a:r>
            <a:r>
              <a:rPr lang="en-US" sz="2800" dirty="0" smtClean="0"/>
              <a:t> and Glass </a:t>
            </a:r>
            <a:r>
              <a:rPr lang="en-US" sz="2800" dirty="0" err="1" smtClean="0"/>
              <a:t>Forming!</a:t>
            </a:r>
            <a:r>
              <a:rPr lang="en-US" sz="2800" dirty="0" err="1" smtClean="0">
                <a:solidFill>
                  <a:srgbClr val="0AB30A"/>
                </a:solidFill>
              </a:rPr>
              <a:t>(Mechler</a:t>
            </a:r>
            <a:r>
              <a:rPr lang="en-US" sz="2800" dirty="0" smtClean="0">
                <a:solidFill>
                  <a:srgbClr val="0AB30A"/>
                </a:solidFill>
              </a:rPr>
              <a:t>)</a:t>
            </a:r>
            <a:endParaRPr lang="en-US" sz="2800" dirty="0">
              <a:solidFill>
                <a:srgbClr val="0AB30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Pershan/LAMXIV</a:t>
            </a:r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38200" y="1524000"/>
            <a:ext cx="3728800" cy="2110090"/>
            <a:chOff x="838200" y="1524000"/>
            <a:chExt cx="3728800" cy="2110090"/>
          </a:xfrm>
        </p:grpSpPr>
        <p:grpSp>
          <p:nvGrpSpPr>
            <p:cNvPr id="5" name="Group 4"/>
            <p:cNvGrpSpPr/>
            <p:nvPr/>
          </p:nvGrpSpPr>
          <p:grpSpPr>
            <a:xfrm>
              <a:off x="990600" y="1752600"/>
              <a:ext cx="3576400" cy="1881490"/>
              <a:chOff x="990601" y="1752600"/>
              <a:chExt cx="3576400" cy="1881490"/>
            </a:xfrm>
          </p:grpSpPr>
          <p:pic>
            <p:nvPicPr>
              <p:cNvPr id="6" name="Picture 5" descr="AuSi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2200" y="1752600"/>
                <a:ext cx="2204801" cy="188149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990601" y="2057400"/>
                <a:ext cx="838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Glass Former</a:t>
                </a:r>
                <a:endParaRPr lang="en-US" sz="1600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838200" y="1524000"/>
              <a:ext cx="11430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Au-Si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72000" y="1676400"/>
            <a:ext cx="3962400" cy="2057400"/>
            <a:chOff x="4572000" y="1676400"/>
            <a:chExt cx="3962400" cy="2057400"/>
          </a:xfrm>
        </p:grpSpPr>
        <p:grpSp>
          <p:nvGrpSpPr>
            <p:cNvPr id="24" name="Group 23"/>
            <p:cNvGrpSpPr/>
            <p:nvPr/>
          </p:nvGrpSpPr>
          <p:grpSpPr>
            <a:xfrm>
              <a:off x="4572000" y="1676400"/>
              <a:ext cx="3962400" cy="2057400"/>
              <a:chOff x="4572000" y="1676400"/>
              <a:chExt cx="3962400" cy="2057400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4572000" y="1676400"/>
                <a:ext cx="3962400" cy="2057400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24" charset="0"/>
                  <a:ea typeface="ＭＳ Ｐゴシック" pitchFamily="24" charset="-128"/>
                  <a:cs typeface="ＭＳ Ｐゴシック" pitchFamily="24" charset="-128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4876800" y="1752600"/>
                <a:ext cx="3441614" cy="1851309"/>
                <a:chOff x="4724400" y="1752600"/>
                <a:chExt cx="3441614" cy="1851309"/>
              </a:xfrm>
            </p:grpSpPr>
            <p:pic>
              <p:nvPicPr>
                <p:cNvPr id="15" name="Picture 14" descr="AuGe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43600" y="1752600"/>
                  <a:ext cx="2222414" cy="1851309"/>
                </a:xfrm>
                <a:prstGeom prst="rect">
                  <a:avLst/>
                </a:prstGeom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4724400" y="2438400"/>
                  <a:ext cx="8382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Not A Glass Former</a:t>
                  </a:r>
                  <a:endParaRPr lang="en-US" sz="1600" dirty="0"/>
                </a:p>
              </p:txBody>
            </p:sp>
          </p:grpSp>
        </p:grpSp>
        <p:sp>
          <p:nvSpPr>
            <p:cNvPr id="19" name="TextBox 18"/>
            <p:cNvSpPr txBox="1"/>
            <p:nvPr/>
          </p:nvSpPr>
          <p:spPr>
            <a:xfrm>
              <a:off x="4648200" y="1676400"/>
              <a:ext cx="10221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Au-</a:t>
              </a:r>
              <a:r>
                <a:rPr lang="en-US" dirty="0" err="1" smtClean="0"/>
                <a:t>Ge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8600" y="3733800"/>
            <a:ext cx="8534400" cy="2819400"/>
            <a:chOff x="228600" y="3733800"/>
            <a:chExt cx="8534400" cy="2819400"/>
          </a:xfrm>
        </p:grpSpPr>
        <p:grpSp>
          <p:nvGrpSpPr>
            <p:cNvPr id="25" name="Group 24"/>
            <p:cNvGrpSpPr/>
            <p:nvPr/>
          </p:nvGrpSpPr>
          <p:grpSpPr>
            <a:xfrm>
              <a:off x="228600" y="3733800"/>
              <a:ext cx="8534400" cy="2819400"/>
              <a:chOff x="228600" y="3733800"/>
              <a:chExt cx="8534400" cy="2819400"/>
            </a:xfrm>
          </p:grpSpPr>
          <p:sp>
            <p:nvSpPr>
              <p:cNvPr id="23" name="Rectangle 22"/>
              <p:cNvSpPr/>
              <p:nvPr/>
            </p:nvSpPr>
            <p:spPr bwMode="auto">
              <a:xfrm>
                <a:off x="228600" y="3733800"/>
                <a:ext cx="8534400" cy="2819400"/>
              </a:xfrm>
              <a:prstGeom prst="rect">
                <a:avLst/>
              </a:prstGeom>
              <a:solidFill>
                <a:srgbClr val="CCFFCC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24" charset="0"/>
                  <a:ea typeface="ＭＳ Ｐゴシック" pitchFamily="24" charset="-128"/>
                  <a:cs typeface="ＭＳ Ｐゴシック" pitchFamily="24" charset="-128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914399" y="4191000"/>
                <a:ext cx="3695407" cy="1801090"/>
                <a:chOff x="914400" y="4191000"/>
                <a:chExt cx="3695407" cy="1801090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09800" y="4191000"/>
                  <a:ext cx="2400007" cy="1801090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914400" y="4572000"/>
                  <a:ext cx="838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Glass Former</a:t>
                  </a:r>
                  <a:endParaRPr lang="en-US" sz="16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724400" y="4178530"/>
                <a:ext cx="3562677" cy="1818640"/>
                <a:chOff x="4724400" y="4178530"/>
                <a:chExt cx="3562677" cy="1818640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27361" y="4178530"/>
                  <a:ext cx="2559716" cy="1818640"/>
                </a:xfrm>
                <a:prstGeom prst="rect">
                  <a:avLst/>
                </a:prstGeom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4724400" y="4648200"/>
                  <a:ext cx="838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Glass Former</a:t>
                  </a:r>
                  <a:endParaRPr lang="en-US" sz="1600" dirty="0"/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762000" y="3962400"/>
              <a:ext cx="8688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Pd-Si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48200" y="3886200"/>
              <a:ext cx="9710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Pd-</a:t>
              </a:r>
              <a:r>
                <a:rPr lang="en-US" dirty="0" err="1" smtClean="0"/>
                <a:t>Ge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548640" eaLnBrk="1" hangingPunct="1"/>
            <a:r>
              <a:rPr lang="en-US" sz="1800" b="1" dirty="0" smtClean="0">
                <a:solidFill>
                  <a:schemeClr val="accent6"/>
                </a:solidFill>
              </a:rPr>
              <a:t>Elemental metals  </a:t>
            </a:r>
            <a:r>
              <a:rPr lang="en-US" sz="1800" b="1" dirty="0" err="1" smtClean="0">
                <a:solidFill>
                  <a:schemeClr val="accent6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1800" b="1" dirty="0" err="1" smtClean="0">
                <a:solidFill>
                  <a:schemeClr val="accent6"/>
                </a:solidFill>
              </a:rPr>
              <a:t>Surface</a:t>
            </a:r>
            <a:r>
              <a:rPr lang="en-US" sz="1800" b="1" dirty="0" smtClean="0">
                <a:solidFill>
                  <a:schemeClr val="accent6"/>
                </a:solidFill>
              </a:rPr>
              <a:t> induced layering.</a:t>
            </a:r>
          </a:p>
          <a:p>
            <a:pPr marL="0" indent="-548640" eaLnBrk="1" hangingPunct="1"/>
            <a:r>
              <a:rPr lang="en-US" sz="1800" b="1" dirty="0" smtClean="0">
                <a:solidFill>
                  <a:schemeClr val="accent6"/>
                </a:solidFill>
              </a:rPr>
              <a:t>Simplest Distorted Crystal Model (</a:t>
            </a:r>
            <a:r>
              <a:rPr lang="en-US" sz="1800" b="1" dirty="0" err="1" smtClean="0">
                <a:solidFill>
                  <a:schemeClr val="accent6"/>
                </a:solidFill>
              </a:rPr>
              <a:t>Ga,In</a:t>
            </a:r>
            <a:r>
              <a:rPr lang="en-US" sz="1800" b="1" dirty="0" smtClean="0">
                <a:solidFill>
                  <a:schemeClr val="accent6"/>
                </a:solidFill>
              </a:rPr>
              <a:t>, K)</a:t>
            </a:r>
          </a:p>
          <a:p>
            <a:pPr marL="914400" indent="-548640" eaLnBrk="1" hangingPunct="1">
              <a:buFont typeface="Wingdings" charset="2"/>
              <a:buChar char="ü"/>
            </a:pPr>
            <a:r>
              <a:rPr lang="en-US" sz="1800" b="1" dirty="0" smtClean="0">
                <a:solidFill>
                  <a:schemeClr val="accent6"/>
                </a:solidFill>
                <a:latin typeface="Times New Roman"/>
                <a:ea typeface="Wingdings"/>
                <a:cs typeface="Wingdings"/>
              </a:rPr>
              <a:t>Debye-Waller Effects of Thermal Capillary Waves</a:t>
            </a:r>
          </a:p>
          <a:p>
            <a:pPr marL="914400" indent="-548640" eaLnBrk="1" hangingPunct="1">
              <a:buFont typeface="Wingdings" charset="2"/>
              <a:buChar char="ü"/>
            </a:pPr>
            <a:r>
              <a:rPr lang="en-US" sz="1800" b="1" dirty="0" smtClean="0">
                <a:solidFill>
                  <a:schemeClr val="accent6"/>
                </a:solidFill>
                <a:latin typeface="Times New Roman"/>
                <a:ea typeface="Wingdings"/>
                <a:cs typeface="Wingdings"/>
              </a:rPr>
              <a:t>Near surface deviations from DCM (</a:t>
            </a:r>
            <a:r>
              <a:rPr lang="en-US" sz="1800" b="1" dirty="0" err="1" smtClean="0">
                <a:solidFill>
                  <a:schemeClr val="accent6"/>
                </a:solidFill>
                <a:latin typeface="Times New Roman"/>
                <a:ea typeface="Wingdings"/>
                <a:cs typeface="Wingdings"/>
              </a:rPr>
              <a:t>Sn</a:t>
            </a:r>
            <a:r>
              <a:rPr lang="en-US" sz="1800" b="1" dirty="0" smtClean="0">
                <a:solidFill>
                  <a:schemeClr val="accent6"/>
                </a:solidFill>
                <a:latin typeface="Times New Roman"/>
                <a:ea typeface="Wingdings"/>
                <a:cs typeface="Wingdings"/>
              </a:rPr>
              <a:t>, Bi).</a:t>
            </a:r>
            <a:r>
              <a:rPr lang="en-US" sz="1800" b="1" dirty="0" smtClean="0">
                <a:solidFill>
                  <a:schemeClr val="accent6"/>
                </a:solidFill>
              </a:rPr>
              <a:t> </a:t>
            </a:r>
          </a:p>
          <a:p>
            <a:pPr marL="0" indent="548640" eaLnBrk="1" hangingPunct="1"/>
            <a:r>
              <a:rPr lang="en-US" sz="1800" b="1" dirty="0" smtClean="0">
                <a:solidFill>
                  <a:schemeClr val="accent6"/>
                </a:solidFill>
              </a:rPr>
              <a:t>Other Metal/Vapor Interfaces</a:t>
            </a:r>
          </a:p>
          <a:p>
            <a:pPr marL="914400" indent="-548640" eaLnBrk="1" hangingPunct="1">
              <a:buFont typeface="Wingdings" charset="2"/>
              <a:buChar char="ü"/>
            </a:pPr>
            <a:r>
              <a:rPr lang="en-US" sz="1800" b="1" dirty="0" smtClean="0">
                <a:solidFill>
                  <a:schemeClr val="accent6"/>
                </a:solidFill>
              </a:rPr>
              <a:t>2 Phase Binary Alloys (</a:t>
            </a:r>
            <a:r>
              <a:rPr lang="en-US" sz="1800" b="1" dirty="0" err="1" smtClean="0">
                <a:solidFill>
                  <a:schemeClr val="accent6"/>
                </a:solidFill>
              </a:rPr>
              <a:t>Ga</a:t>
            </a:r>
            <a:r>
              <a:rPr lang="en-US" sz="1800" b="1" dirty="0" smtClean="0">
                <a:solidFill>
                  <a:schemeClr val="accent6"/>
                </a:solidFill>
              </a:rPr>
              <a:t>-Bi, </a:t>
            </a:r>
            <a:r>
              <a:rPr lang="en-US" sz="1800" b="1" dirty="0" err="1" smtClean="0">
                <a:solidFill>
                  <a:schemeClr val="accent6"/>
                </a:solidFill>
              </a:rPr>
              <a:t>Ga-Pb</a:t>
            </a:r>
            <a:r>
              <a:rPr lang="en-US" sz="1800" b="1" dirty="0" smtClean="0">
                <a:solidFill>
                  <a:schemeClr val="accent6"/>
                </a:solidFill>
              </a:rPr>
              <a:t>, </a:t>
            </a:r>
            <a:r>
              <a:rPr lang="en-US" sz="1800" b="1" dirty="0" err="1" smtClean="0">
                <a:solidFill>
                  <a:schemeClr val="accent6"/>
                </a:solidFill>
              </a:rPr>
              <a:t>Ga-Tl)</a:t>
            </a:r>
            <a:r>
              <a:rPr lang="en-US" sz="1800" b="1" dirty="0" err="1" smtClean="0">
                <a:solidFill>
                  <a:schemeClr val="accent6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1800" b="1" dirty="0" smtClean="0">
                <a:solidFill>
                  <a:schemeClr val="accent6"/>
                </a:solidFill>
                <a:latin typeface="Wingdings"/>
                <a:ea typeface="Wingdings"/>
                <a:cs typeface="Wingdings"/>
              </a:rPr>
              <a:t/>
            </a:r>
            <a:br>
              <a:rPr lang="en-US" sz="1800" b="1" dirty="0" smtClean="0">
                <a:solidFill>
                  <a:schemeClr val="accent6"/>
                </a:solidFill>
                <a:latin typeface="Wingdings"/>
                <a:ea typeface="Wingdings"/>
                <a:cs typeface="Wingdings"/>
              </a:rPr>
            </a:br>
            <a:r>
              <a:rPr lang="en-US" sz="1800" b="1" dirty="0" smtClean="0">
                <a:solidFill>
                  <a:schemeClr val="accent6"/>
                </a:solidFill>
                <a:latin typeface="Times New Roman"/>
                <a:ea typeface="Wingdings"/>
                <a:cs typeface="Wingdings"/>
              </a:rPr>
              <a:t>Gibbs</a:t>
            </a:r>
            <a:r>
              <a:rPr lang="en-US" sz="1800" b="1" dirty="0" smtClean="0">
                <a:solidFill>
                  <a:schemeClr val="accent6"/>
                </a:solidFill>
                <a:latin typeface="Times New Roman"/>
                <a:ea typeface="Wingdings"/>
                <a:cs typeface="Wingdings"/>
              </a:rPr>
              <a:t> Adsorption, </a:t>
            </a:r>
            <a:r>
              <a:rPr lang="en-US" sz="1800" b="1" dirty="0" smtClean="0">
                <a:solidFill>
                  <a:schemeClr val="accent6"/>
                </a:solidFill>
                <a:latin typeface="Times New Roman"/>
                <a:ea typeface="Wingdings"/>
                <a:cs typeface="Wingdings"/>
              </a:rPr>
              <a:t>Wetting, 2D Crystals  </a:t>
            </a:r>
          </a:p>
          <a:p>
            <a:pPr marL="914400" indent="-548640" eaLnBrk="1" hangingPunct="1">
              <a:buFont typeface="Wingdings" charset="2"/>
              <a:buChar char="ü"/>
            </a:pPr>
            <a:r>
              <a:rPr lang="en-US" sz="1800" b="1" dirty="0" smtClean="0">
                <a:solidFill>
                  <a:schemeClr val="accent6"/>
                </a:solidFill>
                <a:latin typeface="Times New Roman"/>
                <a:ea typeface="Wingdings"/>
                <a:cs typeface="Wingdings"/>
              </a:rPr>
              <a:t>Langmuir Monolayers on Hg (</a:t>
            </a:r>
            <a:r>
              <a:rPr lang="en-US" sz="1800" b="1" dirty="0" smtClean="0">
                <a:solidFill>
                  <a:srgbClr val="008000"/>
                </a:solidFill>
                <a:latin typeface="Times New Roman"/>
                <a:ea typeface="Wingdings"/>
                <a:cs typeface="Wingdings"/>
              </a:rPr>
              <a:t>Deutsch</a:t>
            </a:r>
            <a:r>
              <a:rPr lang="en-US" sz="1800" b="1" dirty="0" smtClean="0">
                <a:solidFill>
                  <a:schemeClr val="accent6"/>
                </a:solidFill>
                <a:latin typeface="Times New Roman"/>
                <a:ea typeface="Wingdings"/>
                <a:cs typeface="Wingdings"/>
              </a:rPr>
              <a:t>)</a:t>
            </a:r>
            <a:endParaRPr lang="en-US" sz="1800" b="1" dirty="0" smtClean="0">
              <a:solidFill>
                <a:schemeClr val="accent6"/>
              </a:solidFill>
            </a:endParaRPr>
          </a:p>
          <a:p>
            <a:pPr marL="0" indent="548640" eaLnBrk="1" hangingPunct="1">
              <a:buFont typeface="Arial"/>
              <a:buChar char="•"/>
            </a:pPr>
            <a:r>
              <a:rPr lang="en-US" sz="1800" b="1" dirty="0" smtClean="0">
                <a:solidFill>
                  <a:schemeClr val="accent6"/>
                </a:solidFill>
              </a:rPr>
              <a:t>Unexplained behavior of Au</a:t>
            </a:r>
            <a:r>
              <a:rPr lang="en-US" sz="1800" b="1" baseline="-25000" dirty="0" smtClean="0">
                <a:solidFill>
                  <a:schemeClr val="accent6"/>
                </a:solidFill>
              </a:rPr>
              <a:t>82</a:t>
            </a:r>
            <a:r>
              <a:rPr lang="en-US" sz="1800" b="1" dirty="0" smtClean="0">
                <a:solidFill>
                  <a:schemeClr val="accent6"/>
                </a:solidFill>
              </a:rPr>
              <a:t>Si</a:t>
            </a:r>
            <a:r>
              <a:rPr lang="en-US" sz="1800" b="1" baseline="-25000" dirty="0" smtClean="0">
                <a:solidFill>
                  <a:schemeClr val="accent6"/>
                </a:solidFill>
              </a:rPr>
              <a:t>18 </a:t>
            </a:r>
            <a:r>
              <a:rPr lang="en-US" sz="1800" b="1" dirty="0" smtClean="0">
                <a:solidFill>
                  <a:srgbClr val="0AB30A"/>
                </a:solidFill>
              </a:rPr>
              <a:t>(</a:t>
            </a:r>
            <a:r>
              <a:rPr lang="en-US" sz="1800" b="1" dirty="0" err="1" smtClean="0">
                <a:solidFill>
                  <a:srgbClr val="0AB30A"/>
                </a:solidFill>
              </a:rPr>
              <a:t>Mechler</a:t>
            </a:r>
            <a:r>
              <a:rPr lang="en-US" sz="1800" b="1" dirty="0" smtClean="0">
                <a:solidFill>
                  <a:srgbClr val="0AB30A"/>
                </a:solidFill>
              </a:rPr>
              <a:t>)</a:t>
            </a:r>
          </a:p>
          <a:p>
            <a:pPr marL="914400" indent="-548640" eaLnBrk="1" hangingPunct="1">
              <a:buFont typeface="Wingdings" charset="2"/>
              <a:buChar char="ü"/>
            </a:pPr>
            <a:r>
              <a:rPr lang="en-US" sz="1800" b="1" dirty="0" smtClean="0">
                <a:solidFill>
                  <a:schemeClr val="accent6"/>
                </a:solidFill>
                <a:latin typeface="Times New Roman"/>
                <a:ea typeface="Wingdings"/>
                <a:cs typeface="Wingdings"/>
              </a:rPr>
              <a:t>Eutectic 2D Surface phase transitions for Au-Si</a:t>
            </a:r>
          </a:p>
          <a:p>
            <a:pPr marL="0" indent="548640" eaLnBrk="1" hangingPunct="1">
              <a:buFont typeface="Arial"/>
              <a:buChar char="•"/>
            </a:pPr>
            <a:r>
              <a:rPr lang="en-US" sz="1800" b="1" dirty="0" smtClean="0">
                <a:solidFill>
                  <a:srgbClr val="FF6600"/>
                </a:solidFill>
              </a:rPr>
              <a:t>New Results I: Au-Cu-Si: (</a:t>
            </a:r>
            <a:r>
              <a:rPr lang="en-US" sz="1800" b="1" dirty="0" err="1" smtClean="0">
                <a:solidFill>
                  <a:srgbClr val="FF6600"/>
                </a:solidFill>
              </a:rPr>
              <a:t>Mechler</a:t>
            </a:r>
            <a:r>
              <a:rPr lang="en-US" sz="1800" b="1" dirty="0" smtClean="0">
                <a:solidFill>
                  <a:srgbClr val="FF6600"/>
                </a:solidFill>
              </a:rPr>
              <a:t>: LAMXIV)</a:t>
            </a:r>
          </a:p>
          <a:p>
            <a:pPr marL="0" indent="548640" eaLnBrk="1" hangingPunct="1">
              <a:buFont typeface="Arial"/>
              <a:buChar char="•"/>
            </a:pPr>
            <a:r>
              <a:rPr lang="en-US" sz="1800" b="1" dirty="0" smtClean="0">
                <a:solidFill>
                  <a:srgbClr val="0AB30A"/>
                </a:solidFill>
              </a:rPr>
              <a:t>New Results II: Liquid </a:t>
            </a:r>
            <a:r>
              <a:rPr lang="en-US" sz="1800" b="1" dirty="0" err="1" smtClean="0">
                <a:solidFill>
                  <a:srgbClr val="0AB30A"/>
                </a:solidFill>
              </a:rPr>
              <a:t>Ge</a:t>
            </a:r>
            <a:r>
              <a:rPr lang="en-US" sz="1800" b="1" dirty="0" smtClean="0">
                <a:solidFill>
                  <a:srgbClr val="0AB30A"/>
                </a:solidFill>
              </a:rPr>
              <a:t>: No Layering </a:t>
            </a:r>
          </a:p>
          <a:p>
            <a:pPr marL="0" indent="548640" eaLnBrk="1" hangingPunct="1">
              <a:buNone/>
            </a:pPr>
            <a:r>
              <a:rPr lang="en-US" sz="1400" b="1" dirty="0" smtClean="0">
                <a:solidFill>
                  <a:srgbClr val="0AB30A"/>
                </a:solidFill>
              </a:rPr>
              <a:t>(Private Discussion: </a:t>
            </a:r>
            <a:r>
              <a:rPr lang="en-US" sz="1400" b="1" dirty="0" err="1" smtClean="0">
                <a:solidFill>
                  <a:srgbClr val="0AB30A"/>
                </a:solidFill>
              </a:rPr>
              <a:t>Mechler</a:t>
            </a:r>
            <a:r>
              <a:rPr lang="en-US" sz="1400" b="1" dirty="0" smtClean="0">
                <a:solidFill>
                  <a:srgbClr val="0AB30A"/>
                </a:solidFill>
              </a:rPr>
              <a:t> and </a:t>
            </a:r>
            <a:r>
              <a:rPr lang="en-US" sz="1400" b="1" dirty="0" err="1" smtClean="0">
                <a:solidFill>
                  <a:srgbClr val="0AB30A"/>
                </a:solidFill>
              </a:rPr>
              <a:t>Yahel</a:t>
            </a:r>
            <a:r>
              <a:rPr lang="en-US" sz="1400" b="1" dirty="0" smtClean="0">
                <a:solidFill>
                  <a:srgbClr val="0AB30A"/>
                </a:solidFill>
              </a:rPr>
              <a:t>)</a:t>
            </a:r>
          </a:p>
          <a:p>
            <a:pPr marL="0" indent="548640" algn="just" eaLnBrk="1" hangingPunct="1">
              <a:buClr>
                <a:srgbClr val="3366FF"/>
              </a:buClr>
            </a:pPr>
            <a:r>
              <a:rPr lang="en-US" sz="1800" b="1" dirty="0" smtClean="0">
                <a:solidFill>
                  <a:schemeClr val="accent5">
                    <a:lumMod val="25000"/>
                  </a:schemeClr>
                </a:solidFill>
              </a:rPr>
              <a:t>New Results from </a:t>
            </a:r>
            <a:r>
              <a:rPr lang="en-US" sz="1800" b="1" dirty="0" err="1" smtClean="0">
                <a:solidFill>
                  <a:srgbClr val="D00702"/>
                </a:solidFill>
              </a:rPr>
              <a:t>Others</a:t>
            </a:r>
            <a:r>
              <a:rPr lang="en-US" sz="1800" b="1" dirty="0" err="1" smtClean="0">
                <a:solidFill>
                  <a:schemeClr val="accent5">
                    <a:lumMod val="25000"/>
                  </a:schemeClr>
                </a:solidFill>
              </a:rPr>
              <a:t>:Liquid</a:t>
            </a:r>
            <a:r>
              <a:rPr lang="en-US" sz="1800" b="1" dirty="0" smtClean="0">
                <a:solidFill>
                  <a:schemeClr val="accent5">
                    <a:lumMod val="25000"/>
                  </a:schemeClr>
                </a:solidFill>
              </a:rPr>
              <a:t> Metal/Solid: (Deutsch: LAMXIV)</a:t>
            </a:r>
          </a:p>
          <a:p>
            <a:pPr marL="0" indent="548640" eaLnBrk="1" hangingPunct="1"/>
            <a:endParaRPr lang="en-US" sz="2000" b="1" dirty="0" smtClean="0">
              <a:solidFill>
                <a:schemeClr val="accent6"/>
              </a:solidFill>
            </a:endParaRPr>
          </a:p>
        </p:txBody>
      </p:sp>
      <p:sp>
        <p:nvSpPr>
          <p:cNvPr id="4506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48" charset="0"/>
                <a:ea typeface="ＭＳ Ｐゴシック" pitchFamily="-48" charset="-128"/>
                <a:cs typeface="ＭＳ Ｐゴシック" pitchFamily="-48" charset="-128"/>
              </a:rPr>
              <a:t>Pershan/ESRF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7010400" cy="1295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800000"/>
                </a:solidFill>
              </a:rPr>
              <a:t>Our Group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47700" y="1752600"/>
            <a:ext cx="78486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Colleagues (~20 years)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Times New Roman"/>
              </a:rPr>
              <a:t>Pershan</a:t>
            </a:r>
            <a:r>
              <a:rPr lang="en-US" dirty="0" smtClean="0">
                <a:latin typeface="Times New Roman"/>
              </a:rPr>
              <a:t>/LAMXIV</a:t>
            </a:r>
            <a:endParaRPr lang="en-US" dirty="0">
              <a:latin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2438400"/>
          <a:ext cx="7620000" cy="3108960"/>
        </p:xfrm>
        <a:graphic>
          <a:graphicData uri="http://schemas.openxmlformats.org/drawingml/2006/table">
            <a:tbl>
              <a:tblPr/>
              <a:tblGrid>
                <a:gridCol w="2540000"/>
                <a:gridCol w="2540000"/>
                <a:gridCol w="2540000"/>
              </a:tblGrid>
              <a:tr h="2895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D33937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Balagurusamy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33937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V. S. K.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Berman, E.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>
                            <a:solidFill>
                              <a:srgbClr val="FFFF00"/>
                            </a:solidFill>
                          </a:uFill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√√Deutsch, M.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1CDD"/>
                          </a:solidFill>
                          <a:effectLst/>
                          <a:uFill>
                            <a:solidFill>
                              <a:srgbClr val="FFFF00"/>
                            </a:solidFill>
                          </a:uFill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01CDD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DiMasi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1CDD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. 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30623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Fukuto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0623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M.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Gebhardt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 , J.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Gog, T.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Graber,  T.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30623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Grigoriev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0623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A.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0623"/>
                        </a:solidFill>
                        <a:effectLst/>
                        <a:latin typeface="Times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0623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Huber, P.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0623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Kawamoto, E. H.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Kuzmenko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I.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Lin, B. H.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01CDD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Magnussen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1CDD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O. 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√√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Mechler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S.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Meron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M.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01CDD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Ocko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1CDD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B. 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30623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Pontoni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0623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D.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0623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Regan, M. J.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1CDD"/>
                        </a:solidFill>
                        <a:effectLst/>
                        <a:latin typeface="Times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30623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Sellner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0623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S.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30623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Shpyrko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0623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O. G.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30623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Steimer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0623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 C.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30623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Stoltz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0623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S.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30623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Streitel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0623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R.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30623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Tostmann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0623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√√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Yahel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375" name="TextBox 6"/>
          <p:cNvSpPr txBox="1">
            <a:spLocks noChangeArrowheads="1"/>
          </p:cNvSpPr>
          <p:nvPr/>
        </p:nvSpPr>
        <p:spPr bwMode="auto">
          <a:xfrm>
            <a:off x="1447800" y="5791200"/>
            <a:ext cx="579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solidFill>
                  <a:srgbClr val="D33937"/>
                </a:solidFill>
              </a:rPr>
              <a:t>Harvard, </a:t>
            </a:r>
            <a:r>
              <a:rPr lang="en-US" dirty="0">
                <a:solidFill>
                  <a:srgbClr val="201CDD"/>
                </a:solidFill>
              </a:rPr>
              <a:t>Non-Harvard, </a:t>
            </a:r>
            <a:r>
              <a:rPr lang="en-US" dirty="0"/>
              <a:t>Beam </a:t>
            </a:r>
            <a:r>
              <a:rPr lang="en-US" dirty="0" smtClean="0"/>
              <a:t>Line</a:t>
            </a:r>
          </a:p>
          <a:p>
            <a:pPr eaLnBrk="0" hangingPunct="0"/>
            <a:r>
              <a:rPr lang="en-US" dirty="0" smtClean="0">
                <a:solidFill>
                  <a:srgbClr val="008000"/>
                </a:solidFill>
              </a:rPr>
              <a:t>√√ Speakers at LAMXIV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5376" name="TextBox 7"/>
          <p:cNvSpPr txBox="1">
            <a:spLocks noChangeArrowheads="1"/>
          </p:cNvSpPr>
          <p:nvPr/>
        </p:nvSpPr>
        <p:spPr bwMode="auto">
          <a:xfrm>
            <a:off x="5943600" y="29718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5377" name="TextBox 8"/>
          <p:cNvSpPr txBox="1">
            <a:spLocks noChangeArrowheads="1"/>
          </p:cNvSpPr>
          <p:nvPr/>
        </p:nvSpPr>
        <p:spPr bwMode="auto">
          <a:xfrm>
            <a:off x="5867400" y="34290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Fresnel X-ray Reflectivity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Pershan/LAMXIV</a:t>
            </a:r>
          </a:p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67586" name="Equation" r:id="rId4" imgW="114300" imgH="16510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754313" y="1600200"/>
          <a:ext cx="3870325" cy="838200"/>
        </p:xfrm>
        <a:graphic>
          <a:graphicData uri="http://schemas.openxmlformats.org/presentationml/2006/ole">
            <p:oleObj spid="_x0000_s67595" name="Equation" r:id="rId5" imgW="1054100" imgH="228600" progId="Equation.DSMT4">
              <p:embed/>
            </p:oleObj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1828800" y="2590800"/>
            <a:ext cx="6210300" cy="1905000"/>
            <a:chOff x="1828800" y="2590800"/>
            <a:chExt cx="6210300" cy="1905000"/>
          </a:xfrm>
        </p:grpSpPr>
        <p:graphicFrame>
          <p:nvGraphicFramePr>
            <p:cNvPr id="67589" name="Object 5"/>
            <p:cNvGraphicFramePr>
              <a:graphicFrameLocks noChangeAspect="1"/>
            </p:cNvGraphicFramePr>
            <p:nvPr/>
          </p:nvGraphicFramePr>
          <p:xfrm>
            <a:off x="5638800" y="2590800"/>
            <a:ext cx="2400300" cy="533400"/>
          </p:xfrm>
          <a:graphic>
            <a:graphicData uri="http://schemas.openxmlformats.org/presentationml/2006/ole">
              <p:oleObj spid="_x0000_s67589" name="Equation" r:id="rId6" imgW="1257300" imgH="279400" progId="Equation.DSMT4">
                <p:embed/>
              </p:oleObj>
            </a:graphicData>
          </a:graphic>
        </p:graphicFrame>
        <p:graphicFrame>
          <p:nvGraphicFramePr>
            <p:cNvPr id="67590" name="Object 6"/>
            <p:cNvGraphicFramePr>
              <a:graphicFrameLocks noChangeAspect="1"/>
            </p:cNvGraphicFramePr>
            <p:nvPr/>
          </p:nvGraphicFramePr>
          <p:xfrm>
            <a:off x="5867400" y="3429000"/>
            <a:ext cx="1752600" cy="438150"/>
          </p:xfrm>
          <a:graphic>
            <a:graphicData uri="http://schemas.openxmlformats.org/presentationml/2006/ole">
              <p:oleObj spid="_x0000_s67590" name="Equation" r:id="rId7" imgW="1066800" imgH="266700" progId="Equation.DSMT4">
                <p:embed/>
              </p:oleObj>
            </a:graphicData>
          </a:graphic>
        </p:graphicFrame>
        <p:graphicFrame>
          <p:nvGraphicFramePr>
            <p:cNvPr id="67591" name="Object 7"/>
            <p:cNvGraphicFramePr>
              <a:graphicFrameLocks noChangeAspect="1"/>
            </p:cNvGraphicFramePr>
            <p:nvPr/>
          </p:nvGraphicFramePr>
          <p:xfrm>
            <a:off x="5791200" y="4038600"/>
            <a:ext cx="2093913" cy="457200"/>
          </p:xfrm>
          <a:graphic>
            <a:graphicData uri="http://schemas.openxmlformats.org/presentationml/2006/ole">
              <p:oleObj spid="_x0000_s67591" name="Equation" r:id="rId8" imgW="1104900" imgH="241300" progId="Equation.DSMT4">
                <p:embed/>
              </p:oleObj>
            </a:graphicData>
          </a:graphic>
        </p:graphicFrame>
        <p:pic>
          <p:nvPicPr>
            <p:cNvPr id="29" name="Picture 28" descr="ref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28800" y="2667000"/>
              <a:ext cx="3367883" cy="168929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762000" y="4724400"/>
            <a:ext cx="6858000" cy="1828800"/>
            <a:chOff x="762000" y="4724400"/>
            <a:chExt cx="6858000" cy="18288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733800" y="4724400"/>
              <a:ext cx="3886200" cy="1828800"/>
            </a:xfrm>
            <a:prstGeom prst="rect">
              <a:avLst/>
            </a:prstGeom>
            <a:solidFill>
              <a:srgbClr val="FFBBCB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24" charset="0"/>
                  <a:ea typeface="ＭＳ Ｐゴシック" pitchFamily="24" charset="-128"/>
                  <a:cs typeface="ＭＳ Ｐゴシック" pitchFamily="24" charset="-128"/>
                </a:rPr>
                <a:t>: </a:t>
              </a:r>
              <a:endParaRPr kumimoji="0" 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24" charset="0"/>
                <a:ea typeface="ＭＳ Ｐゴシック" pitchFamily="24" charset="-128"/>
                <a:cs typeface="ＭＳ Ｐゴシック" pitchFamily="24" charset="-128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733800" y="4800600"/>
              <a:ext cx="3857625" cy="1609725"/>
              <a:chOff x="304800" y="3996046"/>
              <a:chExt cx="3857625" cy="1609725"/>
            </a:xfrm>
          </p:grpSpPr>
          <p:graphicFrame>
            <p:nvGraphicFramePr>
              <p:cNvPr id="18" name="Object 17"/>
              <p:cNvGraphicFramePr>
                <a:graphicFrameLocks noChangeAspect="1"/>
              </p:cNvGraphicFramePr>
              <p:nvPr/>
            </p:nvGraphicFramePr>
            <p:xfrm>
              <a:off x="381000" y="4529446"/>
              <a:ext cx="3781425" cy="1076325"/>
            </p:xfrm>
            <a:graphic>
              <a:graphicData uri="http://schemas.openxmlformats.org/presentationml/2006/ole">
                <p:oleObj spid="_x0000_s67601" name="Equation" r:id="rId10" imgW="1739900" imgH="495300" progId="Equation.DSMT4">
                  <p:embed/>
                </p:oleObj>
              </a:graphicData>
            </a:graphic>
          </p:graphicFrame>
          <p:sp>
            <p:nvSpPr>
              <p:cNvPr id="20" name="TextBox 19"/>
              <p:cNvSpPr txBox="1"/>
              <p:nvPr/>
            </p:nvSpPr>
            <p:spPr>
              <a:xfrm>
                <a:off x="304800" y="3996046"/>
                <a:ext cx="3505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smtClean="0"/>
                  <a:t>Diffuse scattering: </a:t>
                </a:r>
              </a:p>
            </p:txBody>
          </p:sp>
        </p:grpSp>
        <p:pic>
          <p:nvPicPr>
            <p:cNvPr id="25" name="Picture 24" descr="diff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2000" y="5105400"/>
              <a:ext cx="2133600" cy="13077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553200" cy="1143000"/>
          </a:xfrm>
        </p:spPr>
        <p:txBody>
          <a:bodyPr/>
          <a:lstStyle/>
          <a:p>
            <a:r>
              <a:rPr lang="en-US" dirty="0" smtClean="0"/>
              <a:t>Grazing Incidence Diffraction</a:t>
            </a:r>
            <a:br>
              <a:rPr lang="en-US" dirty="0" smtClean="0"/>
            </a:br>
            <a:r>
              <a:rPr lang="en-US" dirty="0" smtClean="0"/>
              <a:t>(GID)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Pershan/LAMXIV</a:t>
            </a:r>
          </a:p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267200" y="2057400"/>
          <a:ext cx="2427287" cy="546100"/>
        </p:xfrm>
        <a:graphic>
          <a:graphicData uri="http://schemas.openxmlformats.org/presentationml/2006/ole">
            <p:oleObj spid="_x0000_s194567" name="Equation" r:id="rId4" imgW="1130300" imgH="2540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1905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Diffuse Scattering at Larger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086600" y="1981200"/>
          <a:ext cx="1406525" cy="982663"/>
        </p:xfrm>
        <a:graphic>
          <a:graphicData uri="http://schemas.openxmlformats.org/presentationml/2006/ole">
            <p:oleObj spid="_x0000_s194570" name="Equation" r:id="rId5" imgW="673100" imgH="469900" progId="Equation.DSMT4">
              <p:embed/>
            </p:oleObj>
          </a:graphicData>
        </a:graphic>
      </p:graphicFrame>
      <p:pic>
        <p:nvPicPr>
          <p:cNvPr id="13" name="Picture 12" descr="evnanesce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4887" y="2664088"/>
            <a:ext cx="4394225" cy="152982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33400" y="4343400"/>
            <a:ext cx="5969012" cy="2029923"/>
            <a:chOff x="533400" y="4343400"/>
            <a:chExt cx="5969012" cy="2029923"/>
          </a:xfrm>
        </p:grpSpPr>
        <p:pic>
          <p:nvPicPr>
            <p:cNvPr id="10" name="Picture 9" descr="evnanescent-2d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41587" y="5029200"/>
              <a:ext cx="3860825" cy="134412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33400" y="4343400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2D Bragg Peaks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Liquid Surfaces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Pershan/LAMXIV</a:t>
            </a:r>
          </a:p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62000" y="1498482"/>
            <a:ext cx="7546029" cy="968375"/>
            <a:chOff x="762000" y="1498482"/>
            <a:chExt cx="7546029" cy="968375"/>
          </a:xfrm>
        </p:grpSpPr>
        <p:graphicFrame>
          <p:nvGraphicFramePr>
            <p:cNvPr id="117763" name="Object 3"/>
            <p:cNvGraphicFramePr>
              <a:graphicFrameLocks noChangeAspect="1"/>
            </p:cNvGraphicFramePr>
            <p:nvPr/>
          </p:nvGraphicFramePr>
          <p:xfrm>
            <a:off x="2584450" y="1498482"/>
            <a:ext cx="955675" cy="533400"/>
          </p:xfrm>
          <a:graphic>
            <a:graphicData uri="http://schemas.openxmlformats.org/presentationml/2006/ole">
              <p:oleObj spid="_x0000_s117763" name="Equation" r:id="rId4" imgW="546100" imgH="304800" progId="Equation.DSMT4">
                <p:embed/>
              </p:oleObj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762000" y="1552457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Surface Structure</a:t>
              </a:r>
              <a:endParaRPr lang="en-US" dirty="0"/>
            </a:p>
          </p:txBody>
        </p:sp>
        <p:pic>
          <p:nvPicPr>
            <p:cNvPr id="9" name="Picture 8" descr="layers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3800" y="1538286"/>
              <a:ext cx="1182143" cy="928571"/>
            </a:xfrm>
            <a:prstGeom prst="rect">
              <a:avLst/>
            </a:prstGeom>
          </p:spPr>
        </p:pic>
        <p:pic>
          <p:nvPicPr>
            <p:cNvPr id="10" name="Picture 9" descr="2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86600" y="1524000"/>
              <a:ext cx="1221429" cy="942857"/>
            </a:xfrm>
            <a:prstGeom prst="rect">
              <a:avLst/>
            </a:prstGeom>
          </p:spPr>
        </p:pic>
      </p:grp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5638800" y="1552457"/>
          <a:ext cx="1400175" cy="577850"/>
        </p:xfrm>
        <a:graphic>
          <a:graphicData uri="http://schemas.openxmlformats.org/presentationml/2006/ole">
            <p:oleObj spid="_x0000_s117764" name="Equation" r:id="rId7" imgW="800100" imgH="330200" progId="Equation.DSMT4">
              <p:embed/>
            </p:oleObj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762000" y="2667000"/>
            <a:ext cx="7630203" cy="1276528"/>
            <a:chOff x="762000" y="2667000"/>
            <a:chExt cx="7630203" cy="1276528"/>
          </a:xfrm>
        </p:grpSpPr>
        <p:pic>
          <p:nvPicPr>
            <p:cNvPr id="12" name="Picture 11" descr="layer-rough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96000" y="2667000"/>
              <a:ext cx="2296203" cy="12192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62000" y="2743200"/>
              <a:ext cx="24384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Thermal capillary waves</a:t>
              </a:r>
            </a:p>
            <a:p>
              <a:endParaRPr lang="en-US" dirty="0"/>
            </a:p>
          </p:txBody>
        </p:sp>
        <p:graphicFrame>
          <p:nvGraphicFramePr>
            <p:cNvPr id="117765" name="Object 5"/>
            <p:cNvGraphicFramePr>
              <a:graphicFrameLocks noChangeAspect="1"/>
            </p:cNvGraphicFramePr>
            <p:nvPr/>
          </p:nvGraphicFramePr>
          <p:xfrm>
            <a:off x="3435350" y="2949575"/>
            <a:ext cx="1711325" cy="488950"/>
          </p:xfrm>
          <a:graphic>
            <a:graphicData uri="http://schemas.openxmlformats.org/presentationml/2006/ole">
              <p:oleObj spid="_x0000_s117765" name="Equation" r:id="rId9" imgW="977900" imgH="279400" progId="Equation.DSMT4">
                <p:embed/>
              </p:oleObj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720725" y="3962400"/>
            <a:ext cx="7800975" cy="543560"/>
            <a:chOff x="735013" y="4267200"/>
            <a:chExt cx="7800975" cy="543560"/>
          </a:xfrm>
        </p:grpSpPr>
        <p:graphicFrame>
          <p:nvGraphicFramePr>
            <p:cNvPr id="117762" name="Object 2"/>
            <p:cNvGraphicFramePr>
              <a:graphicFrameLocks noChangeAspect="1"/>
            </p:cNvGraphicFramePr>
            <p:nvPr/>
          </p:nvGraphicFramePr>
          <p:xfrm>
            <a:off x="4357688" y="4267200"/>
            <a:ext cx="4178300" cy="533400"/>
          </p:xfrm>
          <a:graphic>
            <a:graphicData uri="http://schemas.openxmlformats.org/presentationml/2006/ole">
              <p:oleObj spid="_x0000_s117762" name="Equation" r:id="rId10" imgW="2387600" imgH="304800" progId="Equation.DSMT4">
                <p:embed/>
              </p:oleObj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735013" y="4343400"/>
              <a:ext cx="1752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Reflectivity</a:t>
              </a:r>
              <a:endParaRPr lang="en-US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2640013" y="4419600"/>
            <a:ext cx="838200" cy="391160"/>
          </p:xfrm>
          <a:graphic>
            <a:graphicData uri="http://schemas.openxmlformats.org/presentationml/2006/ole">
              <p:oleObj spid="_x0000_s117773" name="Equation" r:id="rId11" imgW="381000" imgH="177800" progId="Equation.3">
                <p:embed/>
              </p:oleObj>
            </a:graphicData>
          </a:graphic>
        </p:graphicFrame>
      </p:grpSp>
      <p:grpSp>
        <p:nvGrpSpPr>
          <p:cNvPr id="26" name="Group 25"/>
          <p:cNvGrpSpPr/>
          <p:nvPr/>
        </p:nvGrpSpPr>
        <p:grpSpPr>
          <a:xfrm>
            <a:off x="457200" y="5105400"/>
            <a:ext cx="8094785" cy="1514475"/>
            <a:chOff x="457200" y="5105400"/>
            <a:chExt cx="8094785" cy="1514475"/>
          </a:xfrm>
        </p:grpSpPr>
        <p:grpSp>
          <p:nvGrpSpPr>
            <p:cNvPr id="23" name="Group 22"/>
            <p:cNvGrpSpPr/>
            <p:nvPr/>
          </p:nvGrpSpPr>
          <p:grpSpPr>
            <a:xfrm>
              <a:off x="457200" y="5105400"/>
              <a:ext cx="8094785" cy="1514475"/>
              <a:chOff x="457200" y="5105400"/>
              <a:chExt cx="8094785" cy="151447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7200" y="5410200"/>
                <a:ext cx="152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Diffuse </a:t>
                </a:r>
              </a:p>
              <a:p>
                <a:r>
                  <a:rPr lang="en-US" dirty="0" smtClean="0"/>
                  <a:t>Scattering</a:t>
                </a:r>
              </a:p>
            </p:txBody>
          </p:sp>
          <p:graphicFrame>
            <p:nvGraphicFramePr>
              <p:cNvPr id="18" name="Object 17"/>
              <p:cNvGraphicFramePr>
                <a:graphicFrameLocks noChangeAspect="1"/>
              </p:cNvGraphicFramePr>
              <p:nvPr/>
            </p:nvGraphicFramePr>
            <p:xfrm>
              <a:off x="4572000" y="5105400"/>
              <a:ext cx="3979985" cy="533400"/>
            </p:xfrm>
            <a:graphic>
              <a:graphicData uri="http://schemas.openxmlformats.org/presentationml/2006/ole">
                <p:oleObj spid="_x0000_s117766" name="Equation" r:id="rId12" imgW="2463800" imgH="330200" progId="Equation.DSMT4">
                  <p:embed/>
                </p:oleObj>
              </a:graphicData>
            </a:graphic>
          </p:graphicFrame>
          <p:graphicFrame>
            <p:nvGraphicFramePr>
              <p:cNvPr id="19" name="Object 9"/>
              <p:cNvGraphicFramePr>
                <a:graphicFrameLocks noChangeAspect="1"/>
              </p:cNvGraphicFramePr>
              <p:nvPr/>
            </p:nvGraphicFramePr>
            <p:xfrm>
              <a:off x="1981200" y="5334000"/>
              <a:ext cx="755061" cy="1285875"/>
            </p:xfrm>
            <a:graphic>
              <a:graphicData uri="http://schemas.openxmlformats.org/presentationml/2006/ole">
                <p:oleObj spid="_x0000_s117770" name="Equation" r:id="rId13" imgW="406400" imgH="635000" progId="Equation.DSMT4">
                  <p:embed/>
                </p:oleObj>
              </a:graphicData>
            </a:graphic>
          </p:graphicFrame>
        </p:grp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2971800" y="5257800"/>
            <a:ext cx="2560320" cy="1219200"/>
          </p:xfrm>
          <a:graphic>
            <a:graphicData uri="http://schemas.openxmlformats.org/presentationml/2006/ole">
              <p:oleObj spid="_x0000_s117776" name="Equation" r:id="rId14" imgW="1600200" imgH="7620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514600" y="3200400"/>
            <a:ext cx="5983288" cy="3437930"/>
            <a:chOff x="2971800" y="3048000"/>
            <a:chExt cx="5983288" cy="3437930"/>
          </a:xfrm>
        </p:grpSpPr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5943600" y="3048000"/>
              <a:ext cx="3011488" cy="3200400"/>
              <a:chOff x="2981" y="1222"/>
              <a:chExt cx="2521" cy="2736"/>
            </a:xfrm>
          </p:grpSpPr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81" y="1222"/>
                <a:ext cx="2412" cy="2736"/>
              </a:xfrm>
              <a:prstGeom prst="rect">
                <a:avLst/>
              </a:prstGeom>
              <a:noFill/>
            </p:spPr>
          </p:pic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5151" y="2490"/>
                <a:ext cx="351" cy="288"/>
              </a:xfrm>
              <a:prstGeom prst="rect">
                <a:avLst/>
              </a:prstGeom>
              <a:noFill/>
              <a:ln w="19050">
                <a:noFill/>
                <a:miter lim="800000"/>
                <a:headEnd type="none" w="sm" len="lg"/>
                <a:tailEnd type="none" w="sm" len="lg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/>
                  <a:t>Hg</a:t>
                </a:r>
              </a:p>
            </p:txBody>
          </p: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5174" y="3462"/>
                <a:ext cx="276" cy="288"/>
              </a:xfrm>
              <a:prstGeom prst="rect">
                <a:avLst/>
              </a:prstGeom>
              <a:noFill/>
              <a:ln w="19050">
                <a:noFill/>
                <a:miter lim="800000"/>
                <a:headEnd type="none" w="sm" len="lg"/>
                <a:tailEnd type="none" w="sm" len="lg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/>
                  <a:t>In</a:t>
                </a:r>
              </a:p>
            </p:txBody>
          </p:sp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5143" y="3008"/>
                <a:ext cx="340" cy="288"/>
              </a:xfrm>
              <a:prstGeom prst="rect">
                <a:avLst/>
              </a:prstGeom>
              <a:noFill/>
              <a:ln w="19050">
                <a:noFill/>
                <a:miter lim="800000"/>
                <a:headEnd type="none" w="sm" len="lg"/>
                <a:tailEnd type="none" w="sm" len="lg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/>
                  <a:t>Ga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2971800" y="5562600"/>
              <a:ext cx="3048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/>
                <a:t>Hg: </a:t>
              </a:r>
              <a:r>
                <a:rPr lang="en-US" sz="1800" dirty="0" err="1" smtClean="0"/>
                <a:t>Magnussen</a:t>
              </a:r>
              <a:r>
                <a:rPr lang="en-US" sz="1800" dirty="0" smtClean="0"/>
                <a:t> et al. (1995).</a:t>
              </a:r>
            </a:p>
            <a:p>
              <a:r>
                <a:rPr lang="en-US" sz="1800" dirty="0" err="1" smtClean="0"/>
                <a:t>Ga</a:t>
              </a:r>
              <a:r>
                <a:rPr lang="en-US" sz="1800" dirty="0" smtClean="0"/>
                <a:t>:  Regan et al.(1995)</a:t>
              </a:r>
            </a:p>
            <a:p>
              <a:r>
                <a:rPr lang="en-US" sz="1800" dirty="0" smtClean="0"/>
                <a:t>In: </a:t>
              </a:r>
              <a:r>
                <a:rPr lang="en-US" sz="1800" dirty="0" err="1" smtClean="0"/>
                <a:t>Tostmann</a:t>
              </a:r>
              <a:r>
                <a:rPr lang="en-US" sz="1800" dirty="0" smtClean="0"/>
                <a:t> et al.(1999)</a:t>
              </a:r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629400" cy="914400"/>
          </a:xfrm>
        </p:spPr>
        <p:txBody>
          <a:bodyPr/>
          <a:lstStyle/>
          <a:p>
            <a:pPr algn="l"/>
            <a:r>
              <a:rPr lang="en-US" sz="2800" dirty="0" smtClean="0"/>
              <a:t>Type I: Elemental Liquid</a:t>
            </a:r>
            <a:br>
              <a:rPr lang="en-US" sz="2800" dirty="0" smtClean="0"/>
            </a:br>
            <a:r>
              <a:rPr lang="en-US" sz="2800" dirty="0" smtClean="0"/>
              <a:t>Layer Response of Bulk Susceptibility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Pershan/LAMXIV</a:t>
            </a:r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1000" y="3733800"/>
          <a:ext cx="3783012" cy="609600"/>
        </p:xfrm>
        <a:graphic>
          <a:graphicData uri="http://schemas.openxmlformats.org/presentationml/2006/ole">
            <p:oleObj spid="_x0000_s61443" name="Equation" r:id="rId5" imgW="2679700" imgH="431800" progId="Equation.DSMT4">
              <p:embed/>
            </p:oleObj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9600" y="1143000"/>
            <a:ext cx="7061350" cy="1581586"/>
            <a:chOff x="609600" y="1143000"/>
            <a:chExt cx="7061350" cy="1581586"/>
          </a:xfrm>
        </p:grpSpPr>
        <p:pic>
          <p:nvPicPr>
            <p:cNvPr id="7" name="Picture 6" descr="met-vap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0" y="1143000"/>
              <a:ext cx="1574950" cy="1581586"/>
            </a:xfrm>
            <a:prstGeom prst="rect">
              <a:avLst/>
            </a:prstGeom>
          </p:spPr>
        </p:pic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609600" y="1447800"/>
              <a:ext cx="4724400" cy="461665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 type="none" w="sm" len="lg"/>
              <a:tailEnd type="none" w="sm" len="lg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Times" pitchFamily="24" charset="0"/>
                  <a:ea typeface="ＭＳ Ｐゴシック" pitchFamily="24" charset="-128"/>
                  <a:cs typeface="ＭＳ Ｐゴシック" pitchFamily="24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Times" pitchFamily="24" charset="0"/>
                  <a:ea typeface="ＭＳ Ｐゴシック" pitchFamily="24" charset="-128"/>
                  <a:cs typeface="ＭＳ Ｐゴシック" pitchFamily="24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Times" pitchFamily="24" charset="0"/>
                  <a:ea typeface="ＭＳ Ｐゴシック" pitchFamily="24" charset="-128"/>
                  <a:cs typeface="ＭＳ Ｐゴシック" pitchFamily="24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Times" pitchFamily="24" charset="0"/>
                  <a:ea typeface="ＭＳ Ｐゴシック" pitchFamily="24" charset="-128"/>
                  <a:cs typeface="ＭＳ Ｐゴシック" pitchFamily="24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Times" pitchFamily="24" charset="0"/>
                  <a:ea typeface="ＭＳ Ｐゴシック" pitchFamily="24" charset="-128"/>
                  <a:cs typeface="ＭＳ Ｐゴシック" pitchFamily="24" charset="-128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Times" pitchFamily="24" charset="0"/>
                  <a:ea typeface="ＭＳ Ｐゴシック" pitchFamily="24" charset="-128"/>
                  <a:cs typeface="ＭＳ Ｐゴシック" pitchFamily="24" charset="-128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Times" pitchFamily="24" charset="0"/>
                  <a:ea typeface="ＭＳ Ｐゴシック" pitchFamily="24" charset="-128"/>
                  <a:cs typeface="ＭＳ Ｐゴシック" pitchFamily="24" charset="-128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Times" pitchFamily="24" charset="0"/>
                  <a:ea typeface="ＭＳ Ｐゴシック" pitchFamily="24" charset="-128"/>
                  <a:cs typeface="ＭＳ Ｐゴシック" pitchFamily="24" charset="-128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Times" pitchFamily="24" charset="0"/>
                  <a:ea typeface="ＭＳ Ｐゴシック" pitchFamily="24" charset="-128"/>
                  <a:cs typeface="ＭＳ Ｐゴシック" pitchFamily="24" charset="-128"/>
                </a:defRPr>
              </a:lvl9pPr>
            </a:lstStyle>
            <a:p>
              <a:pPr marL="747713" indent="-747713">
                <a:spcBef>
                  <a:spcPct val="50000"/>
                </a:spcBef>
              </a:pPr>
              <a:r>
                <a:rPr lang="en-US" sz="2400" b="1" dirty="0">
                  <a:solidFill>
                    <a:srgbClr val="AC0C10"/>
                  </a:solidFill>
                </a:rPr>
                <a:t>Metallic </a:t>
              </a:r>
              <a:r>
                <a:rPr lang="en-US" sz="2400" b="1" dirty="0" smtClean="0">
                  <a:solidFill>
                    <a:srgbClr val="AC0C10"/>
                  </a:solidFill>
                </a:rPr>
                <a:t>Liquids</a:t>
              </a:r>
              <a:r>
                <a:rPr lang="en-US" sz="2400" dirty="0" smtClean="0"/>
                <a:t> </a:t>
              </a:r>
              <a:r>
                <a:rPr lang="en-US" sz="1800" dirty="0" smtClean="0"/>
                <a:t>(</a:t>
              </a:r>
              <a:r>
                <a:rPr lang="en-US" sz="1800" dirty="0" err="1"/>
                <a:t>D’Evelyn</a:t>
              </a:r>
              <a:r>
                <a:rPr lang="en-US" sz="1800" dirty="0"/>
                <a:t> &amp; Rice ‘83)</a:t>
              </a:r>
              <a:endParaRPr lang="en-US" sz="2400" dirty="0"/>
            </a:p>
          </p:txBody>
        </p:sp>
      </p:grpSp>
      <p:pic>
        <p:nvPicPr>
          <p:cNvPr id="19" name="Picture 18" descr="surfaces'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1828800"/>
            <a:ext cx="4242857" cy="1882143"/>
          </a:xfrm>
          <a:prstGeom prst="rect">
            <a:avLst/>
          </a:prstGeom>
        </p:spPr>
      </p:pic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304800" y="4495800"/>
          <a:ext cx="4983163" cy="1143000"/>
        </p:xfrm>
        <a:graphic>
          <a:graphicData uri="http://schemas.openxmlformats.org/presentationml/2006/ole">
            <p:oleObj spid="_x0000_s61446" name="Equation" r:id="rId8" imgW="2768600" imgH="635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705600" cy="1066800"/>
          </a:xfrm>
        </p:spPr>
        <p:txBody>
          <a:bodyPr/>
          <a:lstStyle/>
          <a:p>
            <a:r>
              <a:rPr lang="en-US" sz="2400" dirty="0" smtClean="0"/>
              <a:t>Type II: Surface </a:t>
            </a:r>
            <a:r>
              <a:rPr lang="en-US" sz="2400" dirty="0" err="1" smtClean="0"/>
              <a:t>Adsorption(Ga</a:t>
            </a:r>
            <a:r>
              <a:rPr lang="en-US" sz="2400" dirty="0" smtClean="0"/>
              <a:t>-Bi alloy) </a:t>
            </a:r>
            <a:br>
              <a:rPr lang="en-US" sz="2400" dirty="0" smtClean="0"/>
            </a:br>
            <a:r>
              <a:rPr lang="en-US" sz="2400" dirty="0" smtClean="0"/>
              <a:t> Bulk Phase Coexistence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Pershan/LAMXIV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1295400"/>
            <a:ext cx="2815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rgbClr val="800000"/>
                </a:solidFill>
              </a:rPr>
              <a:t>Nattland</a:t>
            </a:r>
            <a:r>
              <a:rPr lang="en-US" sz="2000" i="1" dirty="0" smtClean="0">
                <a:solidFill>
                  <a:srgbClr val="800000"/>
                </a:solidFill>
              </a:rPr>
              <a:t> &amp;</a:t>
            </a:r>
            <a:r>
              <a:rPr lang="en-US" sz="2000" i="1" dirty="0" err="1" smtClean="0">
                <a:solidFill>
                  <a:srgbClr val="800000"/>
                </a:solidFill>
              </a:rPr>
              <a:t>Freyland</a:t>
            </a:r>
            <a:r>
              <a:rPr lang="en-US" sz="2000" i="1" dirty="0" smtClean="0">
                <a:solidFill>
                  <a:srgbClr val="800000"/>
                </a:solidFill>
              </a:rPr>
              <a:t>, ’94</a:t>
            </a:r>
          </a:p>
          <a:p>
            <a:r>
              <a:rPr lang="en-US" sz="2000" i="1" dirty="0" err="1" smtClean="0">
                <a:solidFill>
                  <a:srgbClr val="800000"/>
                </a:solidFill>
              </a:rPr>
              <a:t>Chatain</a:t>
            </a:r>
            <a:r>
              <a:rPr lang="en-US" sz="2000" i="1" dirty="0" smtClean="0">
                <a:solidFill>
                  <a:srgbClr val="800000"/>
                </a:solidFill>
              </a:rPr>
              <a:t> &amp; </a:t>
            </a:r>
            <a:r>
              <a:rPr lang="en-US" sz="2000" i="1" dirty="0" err="1" smtClean="0">
                <a:solidFill>
                  <a:srgbClr val="800000"/>
                </a:solidFill>
              </a:rPr>
              <a:t>Wynblatt</a:t>
            </a:r>
            <a:r>
              <a:rPr lang="en-US" sz="2000" i="1" dirty="0" smtClean="0">
                <a:solidFill>
                  <a:srgbClr val="800000"/>
                </a:solidFill>
              </a:rPr>
              <a:t>, ‘96</a:t>
            </a:r>
          </a:p>
          <a:p>
            <a:r>
              <a:rPr lang="en-US" sz="2000" i="1" dirty="0" smtClean="0">
                <a:solidFill>
                  <a:srgbClr val="800000"/>
                </a:solidFill>
              </a:rPr>
              <a:t>P. Huber,’03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8" name="Picture 7" descr="Surface Phas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393928"/>
            <a:ext cx="3262091" cy="984543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228600" y="5638800"/>
            <a:ext cx="3733800" cy="559837"/>
            <a:chOff x="457200" y="5029200"/>
            <a:chExt cx="3733800" cy="559837"/>
          </a:xfrm>
        </p:grpSpPr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2133600" y="5029200"/>
            <a:ext cx="2057400" cy="559837"/>
          </p:xfrm>
          <a:graphic>
            <a:graphicData uri="http://schemas.openxmlformats.org/presentationml/2006/ole">
              <p:oleObj spid="_x0000_s144389" name="Equation" r:id="rId5" imgW="1866900" imgH="508000" progId="Equation.DSMT4">
                <p:embed/>
              </p:oleObj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>
              <a:off x="457200" y="5105400"/>
              <a:ext cx="13260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charset="2"/>
                <a:buChar char="u"/>
              </a:pPr>
              <a:r>
                <a:rPr lang="en-US" sz="1200" dirty="0" smtClean="0"/>
                <a:t>Surface Tension</a:t>
              </a:r>
              <a:endParaRPr lang="en-US" sz="1200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85800" y="1219200"/>
            <a:ext cx="1752600" cy="990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i="1" dirty="0" smtClean="0">
                <a:solidFill>
                  <a:srgbClr val="008000"/>
                </a:solidFill>
              </a:rPr>
              <a:t>Gibbs: &lt; 1900</a:t>
            </a:r>
          </a:p>
          <a:p>
            <a:r>
              <a:rPr lang="en-US" sz="2000" i="1" dirty="0" smtClean="0">
                <a:solidFill>
                  <a:srgbClr val="008000"/>
                </a:solidFill>
              </a:rPr>
              <a:t>Butler: ’35</a:t>
            </a:r>
          </a:p>
          <a:p>
            <a:r>
              <a:rPr lang="en-US" sz="2000" i="1" dirty="0" err="1" smtClean="0">
                <a:solidFill>
                  <a:srgbClr val="008000"/>
                </a:solidFill>
              </a:rPr>
              <a:t>Egry</a:t>
            </a:r>
            <a:r>
              <a:rPr lang="en-US" sz="2000" i="1" dirty="0" smtClean="0">
                <a:solidFill>
                  <a:srgbClr val="008000"/>
                </a:solidFill>
              </a:rPr>
              <a:t>: ‘05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1143000" y="1219200"/>
            <a:ext cx="4572000" cy="1963484"/>
            <a:chOff x="1143000" y="1219200"/>
            <a:chExt cx="4572000" cy="1963484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143000" y="2362200"/>
            <a:ext cx="1763486" cy="685800"/>
          </p:xfrm>
          <a:graphic>
            <a:graphicData uri="http://schemas.openxmlformats.org/presentationml/2006/ole">
              <p:oleObj spid="_x0000_s144386" name="Equation" r:id="rId6" imgW="1143000" imgH="444500" progId="Equation.DSMT4">
                <p:embed/>
              </p:oleObj>
            </a:graphicData>
          </a:graphic>
        </p:graphicFrame>
        <p:pic>
          <p:nvPicPr>
            <p:cNvPr id="45" name="Picture 44" descr="GaBiPhase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48000" y="1219200"/>
              <a:ext cx="2667000" cy="1963484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6477000" y="2362200"/>
            <a:ext cx="2438400" cy="3462754"/>
            <a:chOff x="6477000" y="2362200"/>
            <a:chExt cx="2438400" cy="3462754"/>
          </a:xfrm>
        </p:grpSpPr>
        <p:sp>
          <p:nvSpPr>
            <p:cNvPr id="20" name="TextBox 19"/>
            <p:cNvSpPr txBox="1"/>
            <p:nvPr/>
          </p:nvSpPr>
          <p:spPr>
            <a:xfrm>
              <a:off x="6477000" y="2362200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Electron Density</a:t>
              </a:r>
              <a:endParaRPr lang="en-US" dirty="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6477000" y="2743200"/>
              <a:ext cx="2110218" cy="3081754"/>
              <a:chOff x="6477000" y="2743200"/>
              <a:chExt cx="2110218" cy="308175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477000" y="2743200"/>
                <a:ext cx="2110218" cy="2736114"/>
                <a:chOff x="6405934" y="1447800"/>
                <a:chExt cx="2181286" cy="2736114"/>
              </a:xfrm>
            </p:grpSpPr>
            <p:pic>
              <p:nvPicPr>
                <p:cNvPr id="9" name="Picture 8" descr="ga-bi-den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81800" y="1447800"/>
                  <a:ext cx="1805420" cy="2736114"/>
                </a:xfrm>
                <a:prstGeom prst="rect">
                  <a:avLst/>
                </a:prstGeom>
              </p:spPr>
            </p:pic>
            <p:cxnSp>
              <p:nvCxnSpPr>
                <p:cNvPr id="11" name="Straight Arrow Connector 10"/>
                <p:cNvCxnSpPr/>
                <p:nvPr/>
              </p:nvCxnSpPr>
              <p:spPr bwMode="auto">
                <a:xfrm>
                  <a:off x="6484700" y="2209800"/>
                  <a:ext cx="1023961" cy="2286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0AB30A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7" name="Straight Arrow Connector 16"/>
                <p:cNvCxnSpPr/>
                <p:nvPr/>
              </p:nvCxnSpPr>
              <p:spPr bwMode="auto">
                <a:xfrm>
                  <a:off x="6405934" y="2514600"/>
                  <a:ext cx="1890390" cy="4572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9A94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9" name="Straight Arrow Connector 18"/>
                <p:cNvCxnSpPr/>
                <p:nvPr/>
              </p:nvCxnSpPr>
              <p:spPr bwMode="auto">
                <a:xfrm flipV="1">
                  <a:off x="6553200" y="1752600"/>
                  <a:ext cx="640395" cy="3810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7848600" y="4800600"/>
                <a:ext cx="307182" cy="1024354"/>
                <a:chOff x="8382000" y="4800600"/>
                <a:chExt cx="307182" cy="1024354"/>
              </a:xfrm>
            </p:grpSpPr>
            <p:cxnSp>
              <p:nvCxnSpPr>
                <p:cNvPr id="27" name="Straight Connector 26"/>
                <p:cNvCxnSpPr/>
                <p:nvPr/>
              </p:nvCxnSpPr>
              <p:spPr bwMode="auto">
                <a:xfrm>
                  <a:off x="8382000" y="5486400"/>
                  <a:ext cx="304800" cy="158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triangle" w="sm" len="sm"/>
                  <a:tailEnd type="triangle" w="sm" len="sm"/>
                </a:ln>
                <a:effectLst/>
              </p:spPr>
            </p:cxnSp>
            <p:grpSp>
              <p:nvGrpSpPr>
                <p:cNvPr id="48" name="Group 47"/>
                <p:cNvGrpSpPr/>
                <p:nvPr/>
              </p:nvGrpSpPr>
              <p:grpSpPr>
                <a:xfrm>
                  <a:off x="8382000" y="4800600"/>
                  <a:ext cx="307182" cy="1024354"/>
                  <a:chOff x="7771606" y="4800600"/>
                  <a:chExt cx="307182" cy="1024354"/>
                </a:xfrm>
              </p:grpSpPr>
              <p:cxnSp>
                <p:nvCxnSpPr>
                  <p:cNvPr id="24" name="Straight Connector 23"/>
                  <p:cNvCxnSpPr/>
                  <p:nvPr/>
                </p:nvCxnSpPr>
                <p:spPr bwMode="auto">
                  <a:xfrm rot="5400000">
                    <a:off x="7353300" y="5219700"/>
                    <a:ext cx="838200" cy="158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lg" len="lg"/>
                  </a:ln>
                  <a:effectLst/>
                </p:spPr>
              </p:cxnSp>
              <p:cxnSp>
                <p:nvCxnSpPr>
                  <p:cNvPr id="25" name="Straight Connector 24"/>
                  <p:cNvCxnSpPr/>
                  <p:nvPr/>
                </p:nvCxnSpPr>
                <p:spPr bwMode="auto">
                  <a:xfrm rot="5400000">
                    <a:off x="7658894" y="5218906"/>
                    <a:ext cx="838200" cy="158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lg" len="lg"/>
                  </a:ln>
                  <a:effectLst/>
                </p:spPr>
              </p:cxn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7772400" y="5486400"/>
                    <a:ext cx="3048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err="1" smtClean="0"/>
                      <a:t>ξ</a:t>
                    </a:r>
                    <a:endParaRPr lang="en-US" sz="1600" dirty="0"/>
                  </a:p>
                </p:txBody>
              </p:sp>
            </p:grpSp>
          </p:grpSp>
          <p:cxnSp>
            <p:nvCxnSpPr>
              <p:cNvPr id="52" name="Straight Arrow Connector 51"/>
              <p:cNvCxnSpPr/>
              <p:nvPr/>
            </p:nvCxnSpPr>
            <p:spPr bwMode="auto">
              <a:xfrm>
                <a:off x="7239000" y="4572000"/>
                <a:ext cx="762000" cy="15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54" name="TextBox 53"/>
              <p:cNvSpPr txBox="1"/>
              <p:nvPr/>
            </p:nvSpPr>
            <p:spPr>
              <a:xfrm>
                <a:off x="7467600" y="4419600"/>
                <a:ext cx="27443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d</a:t>
                </a:r>
                <a:endParaRPr lang="en-US" sz="1400" dirty="0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228600" y="5105400"/>
            <a:ext cx="3736975" cy="457200"/>
            <a:chOff x="228600" y="5105400"/>
            <a:chExt cx="3736975" cy="457200"/>
          </a:xfrm>
        </p:grpSpPr>
        <p:grpSp>
          <p:nvGrpSpPr>
            <p:cNvPr id="43" name="Group 42"/>
            <p:cNvGrpSpPr/>
            <p:nvPr/>
          </p:nvGrpSpPr>
          <p:grpSpPr>
            <a:xfrm>
              <a:off x="228600" y="5105400"/>
              <a:ext cx="3736975" cy="457200"/>
              <a:chOff x="457200" y="4419600"/>
              <a:chExt cx="3663700" cy="40166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57200" y="4507468"/>
                <a:ext cx="2514600" cy="243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charset="2"/>
                  <a:buChar char="u"/>
                </a:pPr>
                <a:r>
                  <a:rPr lang="en-US" sz="1200" dirty="0" smtClean="0"/>
                  <a:t>               Influence Parameter: </a:t>
                </a:r>
              </a:p>
            </p:txBody>
          </p:sp>
          <p:graphicFrame>
            <p:nvGraphicFramePr>
              <p:cNvPr id="34" name="Object 33"/>
              <p:cNvGraphicFramePr>
                <a:graphicFrameLocks noChangeAspect="1"/>
              </p:cNvGraphicFramePr>
              <p:nvPr/>
            </p:nvGraphicFramePr>
            <p:xfrm>
              <a:off x="2623670" y="4419600"/>
              <a:ext cx="1497230" cy="401667"/>
            </p:xfrm>
            <a:graphic>
              <a:graphicData uri="http://schemas.openxmlformats.org/presentationml/2006/ole">
                <p:oleObj spid="_x0000_s144392" name="Equation" r:id="rId9" imgW="1562100" imgH="419100" progId="Equation.DSMT4">
                  <p:embed/>
                </p:oleObj>
              </a:graphicData>
            </a:graphic>
          </p:graphicFrame>
        </p:grpSp>
        <p:graphicFrame>
          <p:nvGraphicFramePr>
            <p:cNvPr id="56" name="Object 55"/>
            <p:cNvGraphicFramePr>
              <a:graphicFrameLocks noChangeAspect="1"/>
            </p:cNvGraphicFramePr>
            <p:nvPr/>
          </p:nvGraphicFramePr>
          <p:xfrm>
            <a:off x="533400" y="5257800"/>
            <a:ext cx="304800" cy="215900"/>
          </p:xfrm>
          <a:graphic>
            <a:graphicData uri="http://schemas.openxmlformats.org/presentationml/2006/ole">
              <p:oleObj spid="_x0000_s144395" name="Equation" r:id="rId10" imgW="304800" imgH="215900" progId="Equation.DSMT4">
                <p:embed/>
              </p:oleObj>
            </a:graphicData>
          </a:graphic>
        </p:graphicFrame>
      </p:grpSp>
      <p:grpSp>
        <p:nvGrpSpPr>
          <p:cNvPr id="60" name="Group 59"/>
          <p:cNvGrpSpPr/>
          <p:nvPr/>
        </p:nvGrpSpPr>
        <p:grpSpPr>
          <a:xfrm>
            <a:off x="4267200" y="4419600"/>
            <a:ext cx="2514600" cy="1958236"/>
            <a:chOff x="4267200" y="4419600"/>
            <a:chExt cx="2514600" cy="1958236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67200" y="4724400"/>
              <a:ext cx="2514600" cy="1653436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5029200" y="4419600"/>
              <a:ext cx="948697" cy="461665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</a:t>
              </a:r>
              <a:r>
                <a:rPr lang="en-US" dirty="0" smtClean="0"/>
                <a:t> </a:t>
              </a:r>
              <a:r>
                <a:rPr lang="en-US" dirty="0" err="1" smtClean="0"/>
                <a:t>vs</a:t>
              </a:r>
              <a:r>
                <a:rPr lang="en-US" dirty="0" smtClean="0"/>
                <a:t> T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28600" y="4648200"/>
            <a:ext cx="4038600" cy="553998"/>
            <a:chOff x="228600" y="4648200"/>
            <a:chExt cx="4038600" cy="553998"/>
          </a:xfrm>
        </p:grpSpPr>
        <p:sp>
          <p:nvSpPr>
            <p:cNvPr id="41" name="TextBox 40"/>
            <p:cNvSpPr txBox="1"/>
            <p:nvPr/>
          </p:nvSpPr>
          <p:spPr>
            <a:xfrm>
              <a:off x="228600" y="4648200"/>
              <a:ext cx="4038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charset="2"/>
                <a:buChar char="u"/>
              </a:pPr>
              <a:r>
                <a:rPr lang="en-US" sz="1200" dirty="0" err="1" smtClean="0"/>
                <a:t>Calphad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Initiative(data)</a:t>
              </a:r>
              <a:r>
                <a:rPr lang="en-US" sz="1200" dirty="0" err="1" smtClean="0">
                  <a:latin typeface="Wingdings"/>
                  <a:ea typeface="Wingdings"/>
                  <a:cs typeface="Wingdings"/>
                </a:rPr>
                <a:t></a:t>
              </a:r>
              <a:r>
                <a:rPr lang="en-US" sz="1200" dirty="0" err="1" smtClean="0">
                  <a:latin typeface="+mn-lt"/>
                  <a:ea typeface="Wingdings"/>
                  <a:cs typeface="Wingdings"/>
                </a:rPr>
                <a:t>Gibbs</a:t>
              </a:r>
              <a:r>
                <a:rPr lang="en-US" sz="1200" dirty="0" smtClean="0">
                  <a:latin typeface="+mn-lt"/>
                  <a:ea typeface="Wingdings"/>
                  <a:cs typeface="Wingdings"/>
                </a:rPr>
                <a:t> free energy density:</a:t>
              </a:r>
              <a:endParaRPr lang="en-US" sz="1200" dirty="0" smtClean="0"/>
            </a:p>
            <a:p>
              <a:pPr>
                <a:buFont typeface="Wingdings" charset="2"/>
                <a:buChar char="u"/>
              </a:pPr>
              <a:endParaRPr lang="en-US" sz="1800" dirty="0" smtClean="0"/>
            </a:p>
          </p:txBody>
        </p:sp>
        <p:graphicFrame>
          <p:nvGraphicFramePr>
            <p:cNvPr id="44" name="Object 43"/>
            <p:cNvGraphicFramePr>
              <a:graphicFrameLocks noChangeAspect="1"/>
            </p:cNvGraphicFramePr>
            <p:nvPr/>
          </p:nvGraphicFramePr>
          <p:xfrm>
            <a:off x="3733800" y="4724400"/>
            <a:ext cx="419100" cy="228600"/>
          </p:xfrm>
          <a:graphic>
            <a:graphicData uri="http://schemas.openxmlformats.org/presentationml/2006/ole">
              <p:oleObj spid="_x0000_s144399" name="Equation" r:id="rId12" imgW="419100" imgH="2286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553200" cy="914400"/>
          </a:xfrm>
        </p:spPr>
        <p:txBody>
          <a:bodyPr/>
          <a:lstStyle/>
          <a:p>
            <a:r>
              <a:rPr lang="en-US" sz="2800" dirty="0" err="1" smtClean="0"/>
              <a:t>TypeIIIa</a:t>
            </a:r>
            <a:r>
              <a:rPr lang="en-US" sz="2800" dirty="0" smtClean="0"/>
              <a:t>: Surface Phase Transition</a:t>
            </a:r>
            <a:br>
              <a:rPr lang="en-US" sz="2800" dirty="0" smtClean="0"/>
            </a:br>
            <a:r>
              <a:rPr lang="en-US" sz="1800" dirty="0" smtClean="0"/>
              <a:t>2 Phase Binary Solution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Pershan/LAMXIV</a:t>
            </a:r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581400" y="3581400"/>
            <a:ext cx="5257800" cy="2962166"/>
            <a:chOff x="3581400" y="3581400"/>
            <a:chExt cx="5257800" cy="2962166"/>
          </a:xfrm>
        </p:grpSpPr>
        <p:grpSp>
          <p:nvGrpSpPr>
            <p:cNvPr id="25" name="Group 24"/>
            <p:cNvGrpSpPr/>
            <p:nvPr/>
          </p:nvGrpSpPr>
          <p:grpSpPr>
            <a:xfrm>
              <a:off x="4800600" y="4343400"/>
              <a:ext cx="4038600" cy="2200166"/>
              <a:chOff x="4343400" y="4343400"/>
              <a:chExt cx="4038600" cy="2200166"/>
            </a:xfrm>
          </p:grpSpPr>
          <p:pic>
            <p:nvPicPr>
              <p:cNvPr id="9" name="Picture 8" descr="AuSi-GI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8400" y="4343400"/>
                <a:ext cx="2133600" cy="2200166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343400" y="5486400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800" dirty="0" smtClean="0"/>
                  <a:t>Bilayer</a:t>
                </a:r>
              </a:p>
              <a:p>
                <a:pPr algn="r"/>
                <a:r>
                  <a:rPr lang="en-US" sz="1800" dirty="0" smtClean="0"/>
                  <a:t>Monolayer</a:t>
                </a:r>
              </a:p>
              <a:p>
                <a:pPr algn="r"/>
                <a:r>
                  <a:rPr lang="en-US" sz="1800" dirty="0" smtClean="0"/>
                  <a:t>Liquid</a:t>
                </a:r>
                <a:endParaRPr lang="en-US" sz="1800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 flipV="1">
                <a:off x="5562600" y="5335588"/>
                <a:ext cx="685800" cy="303212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 flipV="1">
                <a:off x="5562600" y="5791200"/>
                <a:ext cx="838200" cy="1524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5562600" y="6019800"/>
                <a:ext cx="914400" cy="2286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3581400" y="3581400"/>
              <a:ext cx="3200400" cy="1745397"/>
              <a:chOff x="3581400" y="3581400"/>
              <a:chExt cx="3200400" cy="174539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962400" y="3581400"/>
                <a:ext cx="281940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err="1" smtClean="0"/>
                  <a:t>Shpyrko</a:t>
                </a:r>
                <a:r>
                  <a:rPr lang="en-US" sz="1400" dirty="0" smtClean="0"/>
                  <a:t> et al. Science 313, 77 (2006) vol. 313 (5783)</a:t>
                </a:r>
              </a:p>
              <a:p>
                <a:r>
                  <a:rPr lang="en-US" sz="1400" b="1" dirty="0" err="1" smtClean="0">
                    <a:solidFill>
                      <a:srgbClr val="FF0000"/>
                    </a:solidFill>
                  </a:rPr>
                  <a:t>Mechler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 et al. LAMXIV (2010)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81400" y="4495800"/>
                <a:ext cx="2514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2D Au-Si Crystals</a:t>
                </a:r>
              </a:p>
              <a:p>
                <a:pPr algn="ctr"/>
                <a:r>
                  <a:rPr lang="en-US" dirty="0" smtClean="0"/>
                  <a:t>+Layer</a:t>
                </a:r>
                <a:endParaRPr lang="en-US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914400" y="990600"/>
            <a:ext cx="2648043" cy="2209800"/>
            <a:chOff x="457200" y="1219200"/>
            <a:chExt cx="2648043" cy="2209800"/>
          </a:xfrm>
        </p:grpSpPr>
        <p:pic>
          <p:nvPicPr>
            <p:cNvPr id="7" name="Picture 6" descr="GaPb-phas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" y="1479729"/>
              <a:ext cx="2648043" cy="1949271"/>
            </a:xfrm>
            <a:prstGeom prst="rect">
              <a:avLst/>
            </a:prstGeom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685800" y="1219200"/>
            <a:ext cx="2201333" cy="381000"/>
          </p:xfrm>
          <a:graphic>
            <a:graphicData uri="http://schemas.openxmlformats.org/presentationml/2006/ole">
              <p:oleObj spid="_x0000_s147458" name="Equation" r:id="rId6" imgW="1320800" imgH="228600" progId="Equation.DSMT4">
                <p:embed/>
              </p:oleObj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685800" y="3200400"/>
            <a:ext cx="2443287" cy="3019455"/>
            <a:chOff x="685800" y="3228945"/>
            <a:chExt cx="2443287" cy="3019455"/>
          </a:xfrm>
        </p:grpSpPr>
        <p:grpSp>
          <p:nvGrpSpPr>
            <p:cNvPr id="23" name="Group 22"/>
            <p:cNvGrpSpPr/>
            <p:nvPr/>
          </p:nvGrpSpPr>
          <p:grpSpPr>
            <a:xfrm>
              <a:off x="685800" y="3733800"/>
              <a:ext cx="2443287" cy="2514600"/>
              <a:chOff x="685800" y="3733800"/>
              <a:chExt cx="2443287" cy="2514600"/>
            </a:xfrm>
          </p:grpSpPr>
          <p:pic>
            <p:nvPicPr>
              <p:cNvPr id="12" name="Picture 11" descr="AuSi-phasea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5800" y="4419600"/>
                <a:ext cx="2443287" cy="1828800"/>
              </a:xfrm>
              <a:prstGeom prst="rect">
                <a:avLst/>
              </a:prstGeom>
            </p:spPr>
          </p:pic>
          <p:graphicFrame>
            <p:nvGraphicFramePr>
              <p:cNvPr id="147459" name="Object 3"/>
              <p:cNvGraphicFramePr>
                <a:graphicFrameLocks noChangeAspect="1"/>
              </p:cNvGraphicFramePr>
              <p:nvPr/>
            </p:nvGraphicFramePr>
            <p:xfrm>
              <a:off x="741363" y="3733800"/>
              <a:ext cx="2244725" cy="381000"/>
            </p:xfrm>
            <a:graphic>
              <a:graphicData uri="http://schemas.openxmlformats.org/presentationml/2006/ole">
                <p:oleObj spid="_x0000_s147459" name="Equation" r:id="rId8" imgW="1346200" imgH="228600" progId="Equation.DSMT4">
                  <p:embed/>
                </p:oleObj>
              </a:graphicData>
            </a:graphic>
          </p:graphicFrame>
        </p:grpSp>
        <p:sp>
          <p:nvSpPr>
            <p:cNvPr id="30" name="TextBox 29"/>
            <p:cNvSpPr txBox="1"/>
            <p:nvPr/>
          </p:nvSpPr>
          <p:spPr>
            <a:xfrm>
              <a:off x="914400" y="3228945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660066"/>
                  </a:solidFill>
                </a:rPr>
                <a:t>Au-Si Eutectic</a:t>
              </a:r>
              <a:endParaRPr lang="en-US" sz="2000" b="1" i="1" dirty="0">
                <a:solidFill>
                  <a:srgbClr val="660066"/>
                </a:solidFill>
              </a:endParaRPr>
            </a:p>
          </p:txBody>
        </p:sp>
      </p:grpSp>
      <p:pic>
        <p:nvPicPr>
          <p:cNvPr id="32" name="Picture 31" descr="Ric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0" y="838200"/>
            <a:ext cx="1860061" cy="25908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505200" y="5867400"/>
            <a:ext cx="1219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 this Gibbs?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3733800" y="1143000"/>
            <a:ext cx="3048000" cy="2286000"/>
            <a:chOff x="3733800" y="1143000"/>
            <a:chExt cx="3048000" cy="2286000"/>
          </a:xfrm>
        </p:grpSpPr>
        <p:sp>
          <p:nvSpPr>
            <p:cNvPr id="6" name="TextBox 5"/>
            <p:cNvSpPr txBox="1"/>
            <p:nvPr/>
          </p:nvSpPr>
          <p:spPr>
            <a:xfrm>
              <a:off x="3733800" y="1143000"/>
              <a:ext cx="30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Yang et al. PRB. 62, 13111 (2000)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1676400"/>
              <a:ext cx="228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Gibbs</a:t>
              </a:r>
              <a:r>
                <a:rPr lang="en-US" sz="1600" dirty="0" smtClean="0"/>
                <a:t> </a:t>
              </a:r>
              <a:r>
                <a:rPr lang="en-US" sz="1600" dirty="0" smtClean="0"/>
                <a:t>Ads</a:t>
              </a:r>
              <a:r>
                <a:rPr lang="en-US" sz="1600" dirty="0" smtClean="0"/>
                <a:t>orption</a:t>
              </a:r>
              <a:endParaRPr lang="en-US" sz="1600" dirty="0" smtClean="0"/>
            </a:p>
            <a:p>
              <a:pPr algn="ctr"/>
              <a:r>
                <a:rPr lang="en-US" sz="1600" dirty="0" err="1" smtClean="0"/>
                <a:t>Pb</a:t>
              </a:r>
              <a:r>
                <a:rPr lang="en-US" sz="1600" dirty="0" smtClean="0"/>
                <a:t>-monolayer on </a:t>
              </a:r>
              <a:r>
                <a:rPr lang="en-US" sz="1600" dirty="0" err="1" smtClean="0"/>
                <a:t>Ga</a:t>
              </a:r>
              <a:endParaRPr lang="en-US" sz="1600" dirty="0" smtClean="0"/>
            </a:p>
            <a:p>
              <a:pPr algn="ctr"/>
              <a:r>
                <a:rPr lang="en-US" sz="1600" dirty="0" smtClean="0"/>
                <a:t>2D Crystal.</a:t>
              </a:r>
              <a:endParaRPr 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43400" y="2598003"/>
              <a:ext cx="1828800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GID Scattering</a:t>
              </a:r>
              <a:endParaRPr lang="en-US" dirty="0"/>
            </a:p>
          </p:txBody>
        </p:sp>
      </p:grp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871271" y="5485606"/>
            <a:ext cx="304800" cy="1588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triangle" w="sm" len="med"/>
            <a:tailEnd type="triangle" w="sm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Type </a:t>
            </a:r>
            <a:r>
              <a:rPr lang="en-US" sz="3200" dirty="0" err="1" smtClean="0"/>
              <a:t>IIIb</a:t>
            </a:r>
            <a:r>
              <a:rPr lang="en-US" sz="3200" dirty="0" smtClean="0"/>
              <a:t>: Phase Transition</a:t>
            </a:r>
            <a:br>
              <a:rPr lang="en-US" sz="3200" dirty="0" smtClean="0"/>
            </a:br>
            <a:r>
              <a:rPr lang="en-US" sz="3200" dirty="0" smtClean="0"/>
              <a:t>(Insoluble Monolayer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Pershan/LAMXIV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800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Kraack</a:t>
            </a:r>
            <a:r>
              <a:rPr lang="en-US" sz="1600" dirty="0" smtClean="0"/>
              <a:t> et al. The Structure and Phase Diagram of Langmuir Films of</a:t>
            </a:r>
          </a:p>
          <a:p>
            <a:r>
              <a:rPr lang="en-US" sz="1600" dirty="0" smtClean="0"/>
              <a:t>Alcohols on Mercury. Langmuir 20, 5386 (2004)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1000" y="2590800"/>
            <a:ext cx="2385391" cy="3581400"/>
            <a:chOff x="381000" y="2590800"/>
            <a:chExt cx="2385391" cy="3581400"/>
          </a:xfrm>
        </p:grpSpPr>
        <p:pic>
          <p:nvPicPr>
            <p:cNvPr id="6" name="Picture 5" descr="Hg-L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3200400"/>
              <a:ext cx="1749254" cy="2971800"/>
            </a:xfrm>
            <a:prstGeom prst="rect">
              <a:avLst/>
            </a:prstGeom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381000" y="2590800"/>
            <a:ext cx="2385391" cy="457200"/>
          </p:xfrm>
          <a:graphic>
            <a:graphicData uri="http://schemas.openxmlformats.org/presentationml/2006/ole">
              <p:oleObj spid="_x0000_s171010" name="Equation" r:id="rId5" imgW="1524000" imgH="292100" progId="Equation.DSMT4">
                <p:embed/>
              </p:oleObj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6858000" y="2967335"/>
            <a:ext cx="1981200" cy="3160696"/>
            <a:chOff x="6858000" y="2967335"/>
            <a:chExt cx="1981200" cy="3160696"/>
          </a:xfrm>
        </p:grpSpPr>
        <p:pic>
          <p:nvPicPr>
            <p:cNvPr id="10" name="Picture 9" descr="Hg-LM-GI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58000" y="3581400"/>
              <a:ext cx="1981200" cy="254663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239000" y="29673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GID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19400" y="2514600"/>
            <a:ext cx="3533026" cy="3581400"/>
            <a:chOff x="2819400" y="2514600"/>
            <a:chExt cx="3533026" cy="3581400"/>
          </a:xfrm>
        </p:grpSpPr>
        <p:grpSp>
          <p:nvGrpSpPr>
            <p:cNvPr id="18" name="Group 17"/>
            <p:cNvGrpSpPr/>
            <p:nvPr/>
          </p:nvGrpSpPr>
          <p:grpSpPr>
            <a:xfrm>
              <a:off x="2819400" y="3159369"/>
              <a:ext cx="3533026" cy="2936631"/>
              <a:chOff x="2819400" y="3159369"/>
              <a:chExt cx="3533026" cy="2936631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819400" y="3175000"/>
                <a:ext cx="3533026" cy="2921000"/>
                <a:chOff x="2819400" y="3175000"/>
                <a:chExt cx="3533026" cy="2921000"/>
              </a:xfrm>
            </p:grpSpPr>
            <p:pic>
              <p:nvPicPr>
                <p:cNvPr id="9" name="Picture 8" descr="Hg-LM-R.png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19400" y="3570383"/>
                  <a:ext cx="3533026" cy="2525617"/>
                </a:xfrm>
                <a:prstGeom prst="rect">
                  <a:avLst/>
                </a:prstGeom>
              </p:spPr>
            </p:pic>
            <p:graphicFrame>
              <p:nvGraphicFramePr>
                <p:cNvPr id="12" name="Object 11"/>
                <p:cNvGraphicFramePr>
                  <a:graphicFrameLocks noChangeAspect="1"/>
                </p:cNvGraphicFramePr>
                <p:nvPr/>
              </p:nvGraphicFramePr>
              <p:xfrm>
                <a:off x="3200400" y="3175000"/>
                <a:ext cx="1371600" cy="365760"/>
              </p:xfrm>
              <a:graphic>
                <a:graphicData uri="http://schemas.openxmlformats.org/presentationml/2006/ole">
                  <p:oleObj spid="_x0000_s171011" name="Equation" r:id="rId8" imgW="952500" imgH="254000" progId="Equation.DSMT4">
                    <p:embed/>
                  </p:oleObj>
                </a:graphicData>
              </a:graphic>
            </p:graphicFrame>
          </p:grpSp>
          <p:graphicFrame>
            <p:nvGraphicFramePr>
              <p:cNvPr id="13" name="Object 12"/>
              <p:cNvGraphicFramePr>
                <a:graphicFrameLocks noChangeAspect="1"/>
              </p:cNvGraphicFramePr>
              <p:nvPr/>
            </p:nvGraphicFramePr>
            <p:xfrm>
              <a:off x="5105400" y="3159369"/>
              <a:ext cx="609600" cy="422031"/>
            </p:xfrm>
            <a:graphic>
              <a:graphicData uri="http://schemas.openxmlformats.org/presentationml/2006/ole">
                <p:oleObj spid="_x0000_s171012" name="Equation" r:id="rId9" imgW="330200" imgH="228600" progId="Equation.DSMT4">
                  <p:embed/>
                </p:oleObj>
              </a:graphicData>
            </a:graphic>
          </p:graphicFrame>
        </p:grp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4038600" y="2514600"/>
            <a:ext cx="1066800" cy="601785"/>
          </p:xfrm>
          <a:graphic>
            <a:graphicData uri="http://schemas.openxmlformats.org/presentationml/2006/ole">
              <p:oleObj spid="_x0000_s171015" name="Equation" r:id="rId10" imgW="495300" imgH="2794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MXIV_6-8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ＭＳ Ｐゴシック"/>
        <a:cs typeface="ＭＳ Ｐゴシック"/>
      </a:majorFont>
      <a:minorFont>
        <a:latin typeface="Time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LAMXIV_6-8.pptx</Template>
  <TotalTime>1963</TotalTime>
  <Words>1265</Words>
  <Application>Microsoft Macintosh PowerPoint</Application>
  <PresentationFormat>On-screen Show (4:3)</PresentationFormat>
  <Paragraphs>279</Paragraphs>
  <Slides>19</Slides>
  <Notes>17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LAMXIV_6-8</vt:lpstr>
      <vt:lpstr>Equation</vt:lpstr>
      <vt:lpstr>X-ray Scattering: Liquid Metal/Vapor Interfaces  P.S. Pershan SEAS &amp; Dept of Physics, Harvard  Univ., Cambridge, MA, US</vt:lpstr>
      <vt:lpstr>Our Group.</vt:lpstr>
      <vt:lpstr>Fresnel X-ray Reflectivity</vt:lpstr>
      <vt:lpstr>Grazing Incidence Diffraction (GID)</vt:lpstr>
      <vt:lpstr>Real Liquid Surfaces</vt:lpstr>
      <vt:lpstr>Type I: Elemental Liquid Layer Response of Bulk Susceptibility</vt:lpstr>
      <vt:lpstr>Type II: Surface Adsorption(Ga-Bi alloy)   Bulk Phase Coexistence</vt:lpstr>
      <vt:lpstr>TypeIIIa: Surface Phase Transition 2 Phase Binary Solution</vt:lpstr>
      <vt:lpstr>Type IIIb: Phase Transition (Insoluble Monolayer)</vt:lpstr>
      <vt:lpstr>Structure Factor &amp;Thermal Effects Debye-WallerCapillary Waves</vt:lpstr>
      <vt:lpstr> Debye-Waller Demonstration</vt:lpstr>
      <vt:lpstr>Distorted Crystal Layer Model</vt:lpstr>
      <vt:lpstr>Elemental Liquid Metals Studied</vt:lpstr>
      <vt:lpstr>Eutectic Alloys</vt:lpstr>
      <vt:lpstr>Gibbs Surface Adsorption(BiSn)</vt:lpstr>
      <vt:lpstr>Surface Freezing  Au82Si18Eutectic</vt:lpstr>
      <vt:lpstr>AuGe Eutectic(Should be Similar to Au-Si)</vt:lpstr>
      <vt:lpstr>Surface Freezing of Au82Si18 and Glass Forming!(Mechler)</vt:lpstr>
      <vt:lpstr>Summary</vt:lpstr>
    </vt:vector>
  </TitlesOfParts>
  <Company>Harvard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Scattering Studies From Liquid Metal Surfaces P.S. Pershan SEAS &amp; Dept of Physics, Harvard  Univ., Cambridge, MA, USA</dc:title>
  <dc:creator>Peter Pershan</dc:creator>
  <cp:lastModifiedBy>Peter Pershan</cp:lastModifiedBy>
  <cp:revision>95</cp:revision>
  <cp:lastPrinted>2006-06-12T16:33:51Z</cp:lastPrinted>
  <dcterms:created xsi:type="dcterms:W3CDTF">2010-07-08T19:07:21Z</dcterms:created>
  <dcterms:modified xsi:type="dcterms:W3CDTF">2010-07-08T19:44:39Z</dcterms:modified>
</cp:coreProperties>
</file>